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9" r:id="rId23"/>
  </p:sldIdLst>
  <p:sldSz cx="12192000" cy="6858000"/>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2000" autoAdjust="0"/>
  </p:normalViewPr>
  <p:slideViewPr>
    <p:cSldViewPr snapToGrid="0">
      <p:cViewPr varScale="1">
        <p:scale>
          <a:sx n="70" d="100"/>
          <a:sy n="70" d="100"/>
        </p:scale>
        <p:origin x="5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6A277A-E525-4CFF-BB97-E96455EA9C82}"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275645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6A277A-E525-4CFF-BB97-E96455EA9C82}"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275630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6A277A-E525-4CFF-BB97-E96455EA9C82}"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318214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6A277A-E525-4CFF-BB97-E96455EA9C82}"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410686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6A277A-E525-4CFF-BB97-E96455EA9C82}"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230431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6A277A-E525-4CFF-BB97-E96455EA9C82}"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36471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6A277A-E525-4CFF-BB97-E96455EA9C82}" type="datetimeFigureOut">
              <a:rPr lang="ru-RU" smtClean="0"/>
              <a:t>22.09.2021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263933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6A277A-E525-4CFF-BB97-E96455EA9C82}" type="datetimeFigureOut">
              <a:rPr lang="ru-RU" smtClean="0"/>
              <a:t>22.09.2021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204165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6A277A-E525-4CFF-BB97-E96455EA9C82}" type="datetimeFigureOut">
              <a:rPr lang="ru-RU" smtClean="0"/>
              <a:t>22.09.2021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251595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66A277A-E525-4CFF-BB97-E96455EA9C82}"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421857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66A277A-E525-4CFF-BB97-E96455EA9C82}"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7F0268-21E0-48CF-9596-171B01C0F3D4}" type="slidenum">
              <a:rPr lang="ru-RU" smtClean="0"/>
              <a:t>‹#›</a:t>
            </a:fld>
            <a:endParaRPr lang="ru-RU"/>
          </a:p>
        </p:txBody>
      </p:sp>
    </p:spTree>
    <p:extLst>
      <p:ext uri="{BB962C8B-B14F-4D97-AF65-F5344CB8AC3E}">
        <p14:creationId xmlns:p14="http://schemas.microsoft.com/office/powerpoint/2010/main" val="363946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A277A-E525-4CFF-BB97-E96455EA9C82}" type="datetimeFigureOut">
              <a:rPr lang="ru-RU" smtClean="0"/>
              <a:t>22.09.2021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0268-21E0-48CF-9596-171B01C0F3D4}" type="slidenum">
              <a:rPr lang="ru-RU" smtClean="0"/>
              <a:t>‹#›</a:t>
            </a:fld>
            <a:endParaRPr lang="ru-RU"/>
          </a:p>
        </p:txBody>
      </p:sp>
    </p:spTree>
    <p:extLst>
      <p:ext uri="{BB962C8B-B14F-4D97-AF65-F5344CB8AC3E}">
        <p14:creationId xmlns:p14="http://schemas.microsoft.com/office/powerpoint/2010/main" val="245782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Заголовок 1"/>
          <p:cNvSpPr>
            <a:spLocks noGrp="1"/>
          </p:cNvSpPr>
          <p:nvPr>
            <p:ph type="ctrTitle"/>
          </p:nvPr>
        </p:nvSpPr>
        <p:spPr>
          <a:xfrm>
            <a:off x="2830286" y="1107519"/>
            <a:ext cx="7976259" cy="2387600"/>
          </a:xfrm>
        </p:spPr>
        <p:txBody>
          <a:bodyPr/>
          <a:lstStyle/>
          <a:p>
            <a:endParaRPr lang="ru-RU" dirty="0"/>
          </a:p>
        </p:txBody>
      </p:sp>
      <p:sp>
        <p:nvSpPr>
          <p:cNvPr id="3" name="Подзаголовок 2"/>
          <p:cNvSpPr>
            <a:spLocks noGrp="1"/>
          </p:cNvSpPr>
          <p:nvPr>
            <p:ph type="subTitle" idx="1"/>
          </p:nvPr>
        </p:nvSpPr>
        <p:spPr>
          <a:xfrm>
            <a:off x="3740726" y="5130140"/>
            <a:ext cx="6927273" cy="1727860"/>
          </a:xfrm>
        </p:spPr>
        <p:txBody>
          <a:bodyPr>
            <a:normAutofit fontScale="92500" lnSpcReduction="20000"/>
          </a:bodyPr>
          <a:lstStyle/>
          <a:p>
            <a:r>
              <a:rPr lang="ru-RU" b="1" dirty="0" smtClean="0">
                <a:latin typeface="Times New Roman" panose="02020603050405020304" pitchFamily="18" charset="0"/>
                <a:cs typeface="Times New Roman" panose="02020603050405020304" pitchFamily="18" charset="0"/>
              </a:rPr>
              <a:t>МУНИЦИПАЛЬНОЕ БЮДЖЕТНОЕ ОБЩЕОБРАЗОВАТЕЛЬНОЕ УЧРЕЖДЕНИЕ </a:t>
            </a:r>
          </a:p>
          <a:p>
            <a:r>
              <a:rPr lang="ru-RU" b="1" dirty="0" smtClean="0">
                <a:latin typeface="Times New Roman" panose="02020603050405020304" pitchFamily="18" charset="0"/>
                <a:cs typeface="Times New Roman" panose="02020603050405020304" pitchFamily="18" charset="0"/>
              </a:rPr>
              <a:t>СРЕДНЯЯ ОБЩЕОБРАЗОВАТЕЛЬНАЯ</a:t>
            </a:r>
          </a:p>
          <a:p>
            <a:r>
              <a:rPr lang="ru-RU" b="1" dirty="0" smtClean="0">
                <a:latin typeface="Times New Roman" panose="02020603050405020304" pitchFamily="18" charset="0"/>
                <a:cs typeface="Times New Roman" panose="02020603050405020304" pitchFamily="18" charset="0"/>
              </a:rPr>
              <a:t> ШКОЛА №7 </a:t>
            </a:r>
          </a:p>
          <a:p>
            <a:r>
              <a:rPr lang="ru-RU" b="1" dirty="0" smtClean="0">
                <a:latin typeface="Times New Roman" panose="02020603050405020304" pitchFamily="18" charset="0"/>
                <a:cs typeface="Times New Roman" panose="02020603050405020304" pitchFamily="18" charset="0"/>
              </a:rPr>
              <a:t>им. Ф.А.КОШЕВОГО</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764" y="843147"/>
            <a:ext cx="7001302" cy="4286993"/>
          </a:xfrm>
          <a:prstGeom prst="rect">
            <a:avLst/>
          </a:prstGeom>
        </p:spPr>
      </p:pic>
    </p:spTree>
    <p:extLst>
      <p:ext uri="{BB962C8B-B14F-4D97-AF65-F5344CB8AC3E}">
        <p14:creationId xmlns:p14="http://schemas.microsoft.com/office/powerpoint/2010/main" val="380287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96866" cy="6858000"/>
          </a:xfrm>
        </p:spPr>
      </p:pic>
      <p:sp>
        <p:nvSpPr>
          <p:cNvPr id="2" name="Заголовок 1"/>
          <p:cNvSpPr>
            <a:spLocks noGrp="1"/>
          </p:cNvSpPr>
          <p:nvPr>
            <p:ph type="title"/>
          </p:nvPr>
        </p:nvSpPr>
        <p:spPr>
          <a:xfrm>
            <a:off x="1446662" y="876867"/>
            <a:ext cx="9616079" cy="2289360"/>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4Б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Нины Каменевой</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юного героя Кубани, дочери партизана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20 учеников</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кл. </a:t>
            </a:r>
            <a:r>
              <a:rPr lang="ru-RU" sz="2000" b="1" dirty="0" err="1" smtClean="0">
                <a:solidFill>
                  <a:srgbClr val="C00000"/>
                </a:solidFill>
                <a:latin typeface="Times New Roman" panose="02020603050405020304" pitchFamily="18" charset="0"/>
                <a:cs typeface="Times New Roman" panose="02020603050405020304" pitchFamily="18" charset="0"/>
              </a:rPr>
              <a:t>руковод</a:t>
            </a:r>
            <a:r>
              <a:rPr lang="ru-RU" sz="2000" b="1" dirty="0" smtClean="0">
                <a:solidFill>
                  <a:srgbClr val="C00000"/>
                </a:solidFill>
                <a:latin typeface="Times New Roman" panose="02020603050405020304" pitchFamily="18" charset="0"/>
                <a:cs typeface="Times New Roman" panose="02020603050405020304" pitchFamily="18" charset="0"/>
              </a:rPr>
              <a:t> Богданова М.В.</a:t>
            </a:r>
            <a:br>
              <a:rPr lang="ru-RU" sz="2000" b="1" dirty="0" smtClean="0">
                <a:solidFill>
                  <a:srgbClr val="C0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sp>
        <p:nvSpPr>
          <p:cNvPr id="3" name="Прямоугольник 2"/>
          <p:cNvSpPr/>
          <p:nvPr/>
        </p:nvSpPr>
        <p:spPr>
          <a:xfrm>
            <a:off x="3853685" y="2060811"/>
            <a:ext cx="3011139" cy="3785652"/>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Дочь партизана. Жила в станице </a:t>
            </a:r>
            <a:r>
              <a:rPr lang="ru-RU" sz="2000" b="1" dirty="0" err="1" smtClean="0">
                <a:latin typeface="Times New Roman" panose="02020603050405020304" pitchFamily="18" charset="0"/>
                <a:cs typeface="Times New Roman" panose="02020603050405020304" pitchFamily="18" charset="0"/>
              </a:rPr>
              <a:t>Новосвободной</a:t>
            </a:r>
            <a:r>
              <a:rPr lang="ru-RU" sz="2000" b="1" dirty="0" smtClean="0">
                <a:latin typeface="Times New Roman" panose="02020603050405020304" pitchFamily="18" charset="0"/>
                <a:cs typeface="Times New Roman" panose="02020603050405020304" pitchFamily="18" charset="0"/>
              </a:rPr>
              <a:t> Тульского района. Ей было 15 лет. Она добывала информацию для отряда, в котором воевал отец. Нина и ее мать были схвачены, подверглись страшным пыткам и были вместе расстреляны в октябре 1942 года.</a:t>
            </a:r>
            <a:endParaRPr lang="ru-RU" sz="20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780" y="1330656"/>
            <a:ext cx="2715905" cy="32004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8722" y="2685763"/>
            <a:ext cx="4694830" cy="3661310"/>
          </a:xfrm>
          <a:prstGeom prst="rect">
            <a:avLst/>
          </a:prstGeom>
        </p:spPr>
      </p:pic>
    </p:spTree>
    <p:extLst>
      <p:ext uri="{BB962C8B-B14F-4D97-AF65-F5344CB8AC3E}">
        <p14:creationId xmlns:p14="http://schemas.microsoft.com/office/powerpoint/2010/main" val="3721167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77" y="-227130"/>
            <a:ext cx="12310281" cy="6953535"/>
          </a:xfrm>
        </p:spPr>
      </p:pic>
      <p:sp>
        <p:nvSpPr>
          <p:cNvPr id="2" name="Заголовок 1"/>
          <p:cNvSpPr>
            <a:spLocks noGrp="1"/>
          </p:cNvSpPr>
          <p:nvPr>
            <p:ph type="title"/>
          </p:nvPr>
        </p:nvSpPr>
        <p:spPr>
          <a:xfrm>
            <a:off x="1549632" y="419359"/>
            <a:ext cx="3336267" cy="2963433"/>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5А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Коли Шульги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юного Героя Кубани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16 человек,</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кл.рук.Сороколетова А.Д.</a:t>
            </a:r>
            <a:br>
              <a:rPr lang="ru-RU" sz="2000" b="1" dirty="0" smtClean="0">
                <a:solidFill>
                  <a:srgbClr val="C0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sp>
        <p:nvSpPr>
          <p:cNvPr id="3" name="Прямоугольник 2"/>
          <p:cNvSpPr/>
          <p:nvPr/>
        </p:nvSpPr>
        <p:spPr>
          <a:xfrm>
            <a:off x="4653887" y="4667533"/>
            <a:ext cx="7342494" cy="1754326"/>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Коля Шульга родился в 1930 г. и жил в станице </a:t>
            </a:r>
            <a:r>
              <a:rPr lang="ru-RU" b="1" dirty="0" err="1" smtClean="0">
                <a:latin typeface="Times New Roman" panose="02020603050405020304" pitchFamily="18" charset="0"/>
                <a:cs typeface="Times New Roman" panose="02020603050405020304" pitchFamily="18" charset="0"/>
              </a:rPr>
              <a:t>Кисляковской</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Кущёвского</a:t>
            </a:r>
            <a:r>
              <a:rPr lang="ru-RU" b="1" dirty="0" smtClean="0">
                <a:latin typeface="Times New Roman" panose="02020603050405020304" pitchFamily="18" charset="0"/>
                <a:cs typeface="Times New Roman" panose="02020603050405020304" pitchFamily="18" charset="0"/>
              </a:rPr>
              <a:t> района В 1941 г началась Великая Отечественная война. Коле было 11 лет. В 1942г фашисты заняли </a:t>
            </a:r>
            <a:r>
              <a:rPr lang="ru-RU" b="1" dirty="0" err="1" smtClean="0">
                <a:latin typeface="Times New Roman" panose="02020603050405020304" pitchFamily="18" charset="0"/>
                <a:cs typeface="Times New Roman" panose="02020603050405020304" pitchFamily="18" charset="0"/>
              </a:rPr>
              <a:t>Кущёвский</a:t>
            </a:r>
            <a:r>
              <a:rPr lang="ru-RU" b="1" dirty="0" smtClean="0">
                <a:latin typeface="Times New Roman" panose="02020603050405020304" pitchFamily="18" charset="0"/>
                <a:cs typeface="Times New Roman" panose="02020603050405020304" pitchFamily="18" charset="0"/>
              </a:rPr>
              <a:t> район и станицу </a:t>
            </a:r>
            <a:r>
              <a:rPr lang="ru-RU" b="1" dirty="0" err="1" smtClean="0">
                <a:latin typeface="Times New Roman" panose="02020603050405020304" pitchFamily="18" charset="0"/>
                <a:cs typeface="Times New Roman" panose="02020603050405020304" pitchFamily="18" charset="0"/>
              </a:rPr>
              <a:t>КисляковскуюВыполняя</a:t>
            </a:r>
            <a:r>
              <a:rPr lang="ru-RU" b="1" dirty="0" smtClean="0">
                <a:latin typeface="Times New Roman" panose="02020603050405020304" pitchFamily="18" charset="0"/>
                <a:cs typeface="Times New Roman" panose="02020603050405020304" pitchFamily="18" charset="0"/>
              </a:rPr>
              <a:t> задание </a:t>
            </a:r>
            <a:r>
              <a:rPr lang="ru-RU" b="1" dirty="0" err="1" smtClean="0">
                <a:latin typeface="Times New Roman" panose="02020603050405020304" pitchFamily="18" charset="0"/>
                <a:cs typeface="Times New Roman" panose="02020603050405020304" pitchFamily="18" charset="0"/>
              </a:rPr>
              <a:t>паризан,он</a:t>
            </a:r>
            <a:r>
              <a:rPr lang="ru-RU" b="1" dirty="0" smtClean="0">
                <a:latin typeface="Times New Roman" panose="02020603050405020304" pitchFamily="18" charset="0"/>
                <a:cs typeface="Times New Roman" panose="02020603050405020304" pitchFamily="18" charset="0"/>
              </a:rPr>
              <a:t> испортил телефонный кабель </a:t>
            </a:r>
            <a:r>
              <a:rPr lang="ru-RU" b="1" dirty="0" err="1" smtClean="0">
                <a:latin typeface="Times New Roman" panose="02020603050405020304" pitchFamily="18" charset="0"/>
                <a:cs typeface="Times New Roman" panose="02020603050405020304" pitchFamily="18" charset="0"/>
              </a:rPr>
              <a:t>фашистов.Но</a:t>
            </a:r>
            <a:r>
              <a:rPr lang="ru-RU" b="1" dirty="0" smtClean="0">
                <a:latin typeface="Times New Roman" panose="02020603050405020304" pitchFamily="18" charset="0"/>
                <a:cs typeface="Times New Roman" panose="02020603050405020304" pitchFamily="18" charset="0"/>
              </a:rPr>
              <a:t> предатель выдал мальчика. Немцы пытали и казнили Колю. Ему было всего 12 лет.</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632" y="2497540"/>
            <a:ext cx="2722117" cy="308733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0004" y="230603"/>
            <a:ext cx="6496334" cy="4132384"/>
          </a:xfrm>
          <a:prstGeom prst="rect">
            <a:avLst/>
          </a:prstGeom>
        </p:spPr>
      </p:pic>
    </p:spTree>
    <p:extLst>
      <p:ext uri="{BB962C8B-B14F-4D97-AF65-F5344CB8AC3E}">
        <p14:creationId xmlns:p14="http://schemas.microsoft.com/office/powerpoint/2010/main" val="173100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0281" cy="6858000"/>
          </a:xfrm>
        </p:spPr>
      </p:pic>
      <p:sp>
        <p:nvSpPr>
          <p:cNvPr id="2" name="Заголовок 1"/>
          <p:cNvSpPr>
            <a:spLocks noGrp="1"/>
          </p:cNvSpPr>
          <p:nvPr>
            <p:ph type="title"/>
          </p:nvPr>
        </p:nvSpPr>
        <p:spPr>
          <a:xfrm>
            <a:off x="1405718" y="723330"/>
            <a:ext cx="4293623" cy="2456598"/>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5Б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Павла Порфирьевича Приходько</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участника битвы за Севастополь</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16 учеников, кл.рук.Поступаева А.Н</a:t>
            </a:r>
            <a:r>
              <a:rPr lang="ru-RU" sz="2000" b="1" dirty="0" smtClean="0">
                <a:solidFill>
                  <a:srgbClr val="FF0000"/>
                </a:solidFill>
                <a:latin typeface="Times New Roman" panose="02020603050405020304" pitchFamily="18" charset="0"/>
                <a:cs typeface="Times New Roman" panose="02020603050405020304" pitchFamily="18" charset="0"/>
              </a:rPr>
              <a:t>.</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654" y="723330"/>
            <a:ext cx="4467680" cy="338599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4318" y="3633703"/>
            <a:ext cx="2784143" cy="212278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598" y="2312977"/>
            <a:ext cx="2262316" cy="3053408"/>
          </a:xfrm>
          <a:prstGeom prst="rect">
            <a:avLst/>
          </a:prstGeom>
        </p:spPr>
      </p:pic>
      <p:sp>
        <p:nvSpPr>
          <p:cNvPr id="8" name="Прямоугольник 7"/>
          <p:cNvSpPr/>
          <p:nvPr/>
        </p:nvSpPr>
        <p:spPr>
          <a:xfrm>
            <a:off x="3411752" y="2376555"/>
            <a:ext cx="3693307" cy="3970318"/>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 Родился Павел Порфирьевич 5 мая 1921 года в селе </a:t>
            </a:r>
            <a:r>
              <a:rPr lang="ru-RU" b="1" dirty="0" err="1">
                <a:latin typeface="Times New Roman" panose="02020603050405020304" pitchFamily="18" charset="0"/>
                <a:cs typeface="Times New Roman" panose="02020603050405020304" pitchFamily="18" charset="0"/>
              </a:rPr>
              <a:t>Рагозский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Щерским</a:t>
            </a:r>
            <a:r>
              <a:rPr lang="ru-RU" b="1" dirty="0">
                <a:latin typeface="Times New Roman" panose="02020603050405020304" pitchFamily="18" charset="0"/>
                <a:cs typeface="Times New Roman" panose="02020603050405020304" pitchFamily="18" charset="0"/>
              </a:rPr>
              <a:t> военкоматом. С 1946 года член партии, участник битвы за Севастополь. В Великой Отечественной войне в составе зенитного арт. полка участвовал в обороне Ровно. Был ранен в правую руку в июне 1942 года.</a:t>
            </a:r>
          </a:p>
          <a:p>
            <a:r>
              <a:rPr lang="ru-RU" b="1" dirty="0" err="1">
                <a:latin typeface="Times New Roman" panose="02020603050405020304" pitchFamily="18" charset="0"/>
                <a:cs typeface="Times New Roman" panose="02020603050405020304" pitchFamily="18" charset="0"/>
              </a:rPr>
              <a:t>Прихидько</a:t>
            </a:r>
            <a:r>
              <a:rPr lang="ru-RU" b="1" dirty="0">
                <a:latin typeface="Times New Roman" panose="02020603050405020304" pitchFamily="18" charset="0"/>
                <a:cs typeface="Times New Roman" panose="02020603050405020304" pitchFamily="18" charset="0"/>
              </a:rPr>
              <a:t> П.П. награжден медалями:</a:t>
            </a:r>
          </a:p>
          <a:p>
            <a:r>
              <a:rPr lang="ru-RU" b="1" dirty="0">
                <a:latin typeface="Times New Roman" panose="02020603050405020304" pitchFamily="18" charset="0"/>
                <a:cs typeface="Times New Roman" panose="02020603050405020304" pitchFamily="18" charset="0"/>
              </a:rPr>
              <a:t>«За победу над Германией»</a:t>
            </a:r>
          </a:p>
          <a:p>
            <a:r>
              <a:rPr lang="ru-RU" b="1" dirty="0">
                <a:latin typeface="Times New Roman" panose="02020603050405020304" pitchFamily="18" charset="0"/>
                <a:cs typeface="Times New Roman" panose="02020603050405020304" pitchFamily="18" charset="0"/>
              </a:rPr>
              <a:t>«50 лет Вооруженных Сил»</a:t>
            </a:r>
          </a:p>
        </p:txBody>
      </p:sp>
    </p:spTree>
    <p:extLst>
      <p:ext uri="{BB962C8B-B14F-4D97-AF65-F5344CB8AC3E}">
        <p14:creationId xmlns:p14="http://schemas.microsoft.com/office/powerpoint/2010/main" val="1666972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054" y="112172"/>
            <a:ext cx="12310281" cy="6858000"/>
          </a:xfrm>
        </p:spPr>
      </p:pic>
      <p:sp>
        <p:nvSpPr>
          <p:cNvPr id="2" name="Заголовок 1"/>
          <p:cNvSpPr>
            <a:spLocks noGrp="1"/>
          </p:cNvSpPr>
          <p:nvPr>
            <p:ph type="title"/>
          </p:nvPr>
        </p:nvSpPr>
        <p:spPr>
          <a:xfrm>
            <a:off x="651353" y="-204716"/>
            <a:ext cx="6739003" cy="4175467"/>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6А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Константина Иосифовича </a:t>
            </a:r>
            <a:r>
              <a:rPr lang="ru-RU" sz="2000" b="1" dirty="0" err="1" smtClean="0">
                <a:solidFill>
                  <a:srgbClr val="FF0000"/>
                </a:solidFill>
                <a:latin typeface="Times New Roman" panose="02020603050405020304" pitchFamily="18" charset="0"/>
                <a:cs typeface="Times New Roman" panose="02020603050405020304" pitchFamily="18" charset="0"/>
              </a:rPr>
              <a:t>Недорубова</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Участника  Битвы  под Кущевской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Героя Советского Союза, полного Георгиевского кавалера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16 человек, </a:t>
            </a:r>
            <a:r>
              <a:rPr lang="ru-RU" sz="2000" b="1" dirty="0" err="1" smtClean="0">
                <a:solidFill>
                  <a:srgbClr val="C00000"/>
                </a:solidFill>
                <a:latin typeface="Times New Roman" panose="02020603050405020304" pitchFamily="18" charset="0"/>
                <a:cs typeface="Times New Roman" panose="02020603050405020304" pitchFamily="18" charset="0"/>
              </a:rPr>
              <a:t>кл.рук</a:t>
            </a:r>
            <a:r>
              <a:rPr lang="ru-RU" sz="2000" b="1" dirty="0" smtClean="0">
                <a:solidFill>
                  <a:srgbClr val="C00000"/>
                </a:solidFill>
                <a:latin typeface="Times New Roman" panose="02020603050405020304" pitchFamily="18" charset="0"/>
                <a:cs typeface="Times New Roman" panose="02020603050405020304" pitchFamily="18" charset="0"/>
              </a:rPr>
              <a:t>. Шаева Л.В.</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rPr>
              <a:t/>
            </a:r>
            <a:br>
              <a:rPr lang="ru-RU" dirty="0" smtClean="0">
                <a:solidFill>
                  <a:srgbClr val="C00000"/>
                </a:solidFill>
              </a:rPr>
            </a:b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591237" y="2655518"/>
            <a:ext cx="3310604" cy="3469709"/>
          </a:xfrm>
        </p:spPr>
        <p:txBody>
          <a:bodyPr>
            <a:normAutofit fontScale="32500" lnSpcReduction="20000"/>
          </a:bodyPr>
          <a:lstStyle/>
          <a:p>
            <a:endParaRPr lang="ru-RU" dirty="0" smtClean="0"/>
          </a:p>
          <a:p>
            <a:r>
              <a:rPr lang="ru-RU" dirty="0"/>
              <a:t>  </a:t>
            </a:r>
            <a:r>
              <a:rPr lang="ru-RU" sz="4300" b="1" dirty="0">
                <a:latin typeface="Times New Roman" panose="02020603050405020304" pitchFamily="18" charset="0"/>
                <a:cs typeface="Times New Roman" panose="02020603050405020304" pitchFamily="18" charset="0"/>
              </a:rPr>
              <a:t>Родился в семье донского казака на хуторе Рубежный (ныне в составе хутора Ловягин Даниловского района (Волгоградской области)). Окончил начальную школу.</a:t>
            </a:r>
          </a:p>
          <a:p>
            <a:endParaRPr lang="ru-RU" sz="4300" b="1" dirty="0">
              <a:latin typeface="Times New Roman" panose="02020603050405020304" pitchFamily="18" charset="0"/>
              <a:cs typeface="Times New Roman" panose="02020603050405020304" pitchFamily="18" charset="0"/>
            </a:endParaRPr>
          </a:p>
          <a:p>
            <a:r>
              <a:rPr lang="ru-RU" sz="4300" b="1" dirty="0">
                <a:latin typeface="Times New Roman" panose="02020603050405020304" pitchFamily="18" charset="0"/>
                <a:cs typeface="Times New Roman" panose="02020603050405020304" pitchFamily="18" charset="0"/>
              </a:rPr>
              <a:t>В 1911 году поступил на воинскую службу казаком в 15-й Донской казачий полк 14-го армейского корпуса генерала Брусилова, город </a:t>
            </a:r>
            <a:r>
              <a:rPr lang="ru-RU" sz="4300" b="1" dirty="0" err="1">
                <a:latin typeface="Times New Roman" panose="02020603050405020304" pitchFamily="18" charset="0"/>
                <a:cs typeface="Times New Roman" panose="02020603050405020304" pitchFamily="18" charset="0"/>
              </a:rPr>
              <a:t>Томашев</a:t>
            </a:r>
            <a:r>
              <a:rPr lang="ru-RU" sz="4300" b="1" dirty="0">
                <a:latin typeface="Times New Roman" panose="02020603050405020304" pitchFamily="18" charset="0"/>
                <a:cs typeface="Times New Roman" panose="02020603050405020304" pitchFamily="18" charset="0"/>
              </a:rPr>
              <a:t> территория Царства Польского, Российской империи. Участник Первой мировой войны, служил на Юго-Западном и Румынском фронтах. За время войны стал полным Георгиевским кавалером.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722" y="112172"/>
            <a:ext cx="3584812" cy="346653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725" y="3248167"/>
            <a:ext cx="3325505" cy="319698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5719" y="2770494"/>
            <a:ext cx="2055864" cy="3193576"/>
          </a:xfrm>
          <a:prstGeom prst="rect">
            <a:avLst/>
          </a:prstGeom>
        </p:spPr>
      </p:pic>
    </p:spTree>
    <p:extLst>
      <p:ext uri="{BB962C8B-B14F-4D97-AF65-F5344CB8AC3E}">
        <p14:creationId xmlns:p14="http://schemas.microsoft.com/office/powerpoint/2010/main" val="32073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81" y="12626"/>
            <a:ext cx="12310281" cy="6858000"/>
          </a:xfrm>
        </p:spPr>
      </p:pic>
      <p:sp>
        <p:nvSpPr>
          <p:cNvPr id="2" name="Заголовок 1"/>
          <p:cNvSpPr>
            <a:spLocks noGrp="1"/>
          </p:cNvSpPr>
          <p:nvPr>
            <p:ph type="title"/>
          </p:nvPr>
        </p:nvSpPr>
        <p:spPr>
          <a:xfrm>
            <a:off x="1405718" y="286603"/>
            <a:ext cx="5746643" cy="3343701"/>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6Б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Евгения Дмитрия Фелицина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историка, кубановеда и казаковеда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15 человек, кл. рук. Е.Н.Поступаева</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8" y="2674960"/>
            <a:ext cx="3753135" cy="2961565"/>
          </a:xfrm>
        </p:spPr>
        <p:txBody>
          <a:bodyPr/>
          <a:lstStyle/>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397" y="3630205"/>
            <a:ext cx="3986081" cy="285649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5717" y="2567936"/>
            <a:ext cx="2276935" cy="3125094"/>
          </a:xfrm>
          <a:prstGeom prst="rect">
            <a:avLst/>
          </a:prstGeom>
        </p:spPr>
      </p:pic>
      <p:sp>
        <p:nvSpPr>
          <p:cNvPr id="7" name="Прямоугольник 6"/>
          <p:cNvSpPr/>
          <p:nvPr/>
        </p:nvSpPr>
        <p:spPr>
          <a:xfrm>
            <a:off x="3883068" y="2404997"/>
            <a:ext cx="2818357" cy="3970318"/>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Русский </a:t>
            </a:r>
            <a:r>
              <a:rPr lang="ru-RU" b="1" dirty="0">
                <a:latin typeface="Times New Roman" panose="02020603050405020304" pitchFamily="18" charset="0"/>
                <a:cs typeface="Times New Roman" panose="02020603050405020304" pitchFamily="18" charset="0"/>
              </a:rPr>
              <a:t>учёный историк, кавказовед и </a:t>
            </a:r>
            <a:r>
              <a:rPr lang="ru-RU" b="1" dirty="0" err="1">
                <a:latin typeface="Times New Roman" panose="02020603050405020304" pitchFamily="18" charset="0"/>
                <a:cs typeface="Times New Roman" panose="02020603050405020304" pitchFamily="18" charset="0"/>
              </a:rPr>
              <a:t>кубановед</a:t>
            </a:r>
            <a:r>
              <a:rPr lang="ru-RU" b="1" dirty="0">
                <a:latin typeface="Times New Roman" panose="02020603050405020304" pitchFamily="18" charset="0"/>
                <a:cs typeface="Times New Roman" panose="02020603050405020304" pitchFamily="18" charset="0"/>
              </a:rPr>
              <a:t>, археолог, этнограф, картограф, библиограф, статистик, биограф, геолог, минералог, энтомолог; общественный деятель; войсковой старшина Кубанского казачьего войска; участник Кавказской и Русско-турецкой (1877—1878) войн.</a:t>
            </a: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841" y="780345"/>
            <a:ext cx="4025609" cy="3249304"/>
          </a:xfrm>
          <a:prstGeom prst="rect">
            <a:avLst/>
          </a:prstGeom>
        </p:spPr>
      </p:pic>
    </p:spTree>
    <p:extLst>
      <p:ext uri="{BB962C8B-B14F-4D97-AF65-F5344CB8AC3E}">
        <p14:creationId xmlns:p14="http://schemas.microsoft.com/office/powerpoint/2010/main" val="3809555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1" y="-20876"/>
            <a:ext cx="12310281" cy="6858000"/>
          </a:xfrm>
        </p:spPr>
      </p:pic>
      <p:sp>
        <p:nvSpPr>
          <p:cNvPr id="2" name="Заголовок 1"/>
          <p:cNvSpPr>
            <a:spLocks noGrp="1"/>
          </p:cNvSpPr>
          <p:nvPr>
            <p:ph type="title"/>
          </p:nvPr>
        </p:nvSpPr>
        <p:spPr>
          <a:xfrm>
            <a:off x="1405716" y="188683"/>
            <a:ext cx="8464793" cy="3306079"/>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a:solidFill>
                  <a:srgbClr val="C00000"/>
                </a:solidFill>
                <a:latin typeface="Times New Roman" panose="02020603050405020304" pitchFamily="18" charset="0"/>
                <a:cs typeface="Times New Roman" panose="02020603050405020304" pitchFamily="18" charset="0"/>
              </a:rPr>
              <a:t>7</a:t>
            </a:r>
            <a:r>
              <a:rPr lang="ru-RU" sz="3600" b="1" dirty="0" smtClean="0">
                <a:solidFill>
                  <a:srgbClr val="C00000"/>
                </a:solidFill>
                <a:latin typeface="Times New Roman" panose="02020603050405020304" pitchFamily="18" charset="0"/>
                <a:cs typeface="Times New Roman" panose="02020603050405020304" pitchFamily="18" charset="0"/>
              </a:rPr>
              <a:t>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Павла Семеновича Литвинова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Героя Советского Союза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29 человек, классный руководитель Фомичева Н.Н.</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334360" y="2292852"/>
            <a:ext cx="3555074" cy="3343674"/>
          </a:xfrm>
        </p:spPr>
        <p:txBody>
          <a:bodyPr>
            <a:noAutofit/>
          </a:bodyPr>
          <a:lstStyle/>
          <a:p>
            <a:r>
              <a:rPr lang="ru-RU" sz="1200" b="1" dirty="0">
                <a:latin typeface="Times New Roman" panose="02020603050405020304" pitchFamily="18" charset="0"/>
                <a:cs typeface="Times New Roman" panose="02020603050405020304" pitchFamily="18" charset="0"/>
              </a:rPr>
              <a:t>Родился 15 октября 1907 года в селе </a:t>
            </a:r>
            <a:r>
              <a:rPr lang="ru-RU" sz="1200" b="1" dirty="0" err="1">
                <a:latin typeface="Times New Roman" panose="02020603050405020304" pitchFamily="18" charset="0"/>
                <a:cs typeface="Times New Roman" panose="02020603050405020304" pitchFamily="18" charset="0"/>
              </a:rPr>
              <a:t>Глебовка</a:t>
            </a:r>
            <a:r>
              <a:rPr lang="ru-RU" sz="1200" b="1" dirty="0">
                <a:latin typeface="Times New Roman" panose="02020603050405020304" pitchFamily="18" charset="0"/>
                <a:cs typeface="Times New Roman" panose="02020603050405020304" pitchFamily="18" charset="0"/>
              </a:rPr>
              <a:t> ныне </a:t>
            </a:r>
            <a:r>
              <a:rPr lang="ru-RU" sz="1200" b="1" dirty="0" err="1">
                <a:latin typeface="Times New Roman" panose="02020603050405020304" pitchFamily="18" charset="0"/>
                <a:cs typeface="Times New Roman" panose="02020603050405020304" pitchFamily="18" charset="0"/>
              </a:rPr>
              <a:t>Кущёвского</a:t>
            </a:r>
            <a:r>
              <a:rPr lang="ru-RU" sz="1200" b="1" dirty="0">
                <a:latin typeface="Times New Roman" panose="02020603050405020304" pitchFamily="18" charset="0"/>
                <a:cs typeface="Times New Roman" panose="02020603050405020304" pitchFamily="18" charset="0"/>
              </a:rPr>
              <a:t> района Краснодарского края</a:t>
            </a:r>
            <a:r>
              <a:rPr lang="ru-RU" sz="1200" b="1" dirty="0" smtClean="0">
                <a:latin typeface="Times New Roman" panose="02020603050405020304" pitchFamily="18" charset="0"/>
                <a:cs typeface="Times New Roman" panose="02020603050405020304" pitchFamily="18" charset="0"/>
              </a:rPr>
              <a:t>.</a:t>
            </a:r>
          </a:p>
          <a:p>
            <a:r>
              <a:rPr lang="ru-RU" sz="1200" b="1" dirty="0">
                <a:latin typeface="Times New Roman" panose="02020603050405020304" pitchFamily="18" charset="0"/>
                <a:cs typeface="Times New Roman" panose="02020603050405020304" pitchFamily="18" charset="0"/>
              </a:rPr>
              <a:t>В июне 1941 года был призван в ряды Красной Армии и сразу же принял участие в боевых действиях. Воевал на Южном, Северо-Кавказском, Юго-Западном, Воронежском и 1-м Украинском фронтах. Был четырежды ранен. Во время битвы за Кавказ он был комиссаром полка, затем заместителем начальника политотдела бригады морской пехоты Указом Президиума Верховного Совета СССР от 25 октября 1943 года за отвагу, мужество и храбрость, проявленные в боях при форсировании Днепра и удержание плацдарма, майору Павлу Семёновичу Литвинову присвоено звание Героя Советского Союза с вручением ордена Ленина и медали «Золотая Звезда».</a:t>
            </a:r>
          </a:p>
          <a:p>
            <a:r>
              <a:rPr lang="ru-RU" sz="1200" b="1" dirty="0">
                <a:latin typeface="Times New Roman" panose="02020603050405020304" pitchFamily="18" charset="0"/>
                <a:cs typeface="Times New Roman" panose="02020603050405020304" pitchFamily="18" charset="0"/>
              </a:rPr>
              <a:t>    Награждён орденами Красного Знамени, Красной Звезды и медалями, среди которых медаль «За отвагу»..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301" y="2292851"/>
            <a:ext cx="4610327" cy="371216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812" y="2478560"/>
            <a:ext cx="2066548" cy="2972257"/>
          </a:xfrm>
          <a:prstGeom prst="rect">
            <a:avLst/>
          </a:prstGeom>
        </p:spPr>
      </p:pic>
    </p:spTree>
    <p:extLst>
      <p:ext uri="{BB962C8B-B14F-4D97-AF65-F5344CB8AC3E}">
        <p14:creationId xmlns:p14="http://schemas.microsoft.com/office/powerpoint/2010/main" val="1024167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5"/>
            <a:ext cx="12310281" cy="6858000"/>
          </a:xfrm>
        </p:spPr>
      </p:pic>
      <p:sp>
        <p:nvSpPr>
          <p:cNvPr id="2" name="Заголовок 1"/>
          <p:cNvSpPr>
            <a:spLocks noGrp="1"/>
          </p:cNvSpPr>
          <p:nvPr>
            <p:ph type="title"/>
          </p:nvPr>
        </p:nvSpPr>
        <p:spPr>
          <a:xfrm>
            <a:off x="1405718" y="286603"/>
            <a:ext cx="9617186" cy="3343701"/>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8А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Георгия Яковлевича </a:t>
            </a:r>
            <a:r>
              <a:rPr lang="ru-RU" sz="2000" b="1" dirty="0" err="1" smtClean="0">
                <a:solidFill>
                  <a:srgbClr val="FF0000"/>
                </a:solidFill>
                <a:latin typeface="Times New Roman" panose="02020603050405020304" pitchFamily="18" charset="0"/>
                <a:cs typeface="Times New Roman" panose="02020603050405020304" pitchFamily="18" charset="0"/>
              </a:rPr>
              <a:t>Чигарева</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участника ВОВ, директора СОШ №7,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14 человек классный руководитель М.О.Кугинис</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8" y="2674960"/>
            <a:ext cx="3753135" cy="2961565"/>
          </a:xfrm>
        </p:spPr>
        <p:txBody>
          <a:bodyPr/>
          <a:lstStyle/>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133" y="2961564"/>
            <a:ext cx="4828248" cy="334370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718" y="2674960"/>
            <a:ext cx="2183644" cy="2961565"/>
          </a:xfrm>
          <a:prstGeom prst="rect">
            <a:avLst/>
          </a:prstGeom>
        </p:spPr>
      </p:pic>
      <p:sp>
        <p:nvSpPr>
          <p:cNvPr id="7" name="Прямоугольник 6"/>
          <p:cNvSpPr/>
          <p:nvPr/>
        </p:nvSpPr>
        <p:spPr>
          <a:xfrm>
            <a:off x="4083485" y="2674960"/>
            <a:ext cx="3476626" cy="4308872"/>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Чигарев Георгий Яковлевич родился в 1921 году в хуторе Круга-Ея </a:t>
            </a:r>
            <a:r>
              <a:rPr lang="ru-RU" sz="1400" b="1" dirty="0" err="1">
                <a:latin typeface="Times New Roman" panose="02020603050405020304" pitchFamily="18" charset="0"/>
                <a:cs typeface="Times New Roman" panose="02020603050405020304" pitchFamily="18" charset="0"/>
              </a:rPr>
              <a:t>Егорлыкского</a:t>
            </a:r>
            <a:r>
              <a:rPr lang="ru-RU" sz="1400" b="1" dirty="0">
                <a:latin typeface="Times New Roman" panose="02020603050405020304" pitchFamily="18" charset="0"/>
                <a:cs typeface="Times New Roman" panose="02020603050405020304" pitchFamily="18" charset="0"/>
              </a:rPr>
              <a:t> района Ростовской области.  В семье крестьянина-бедняка.</a:t>
            </a:r>
          </a:p>
          <a:p>
            <a:r>
              <a:rPr lang="ru-RU" sz="1400" b="1" dirty="0">
                <a:latin typeface="Times New Roman" panose="02020603050405020304" pitchFamily="18" charset="0"/>
                <a:cs typeface="Times New Roman" panose="02020603050405020304" pitchFamily="18" charset="0"/>
              </a:rPr>
              <a:t>Чигарев Георгии Яковлевиче,  работал в Первомайской средней школе №7 с 1949 года по 1981 год сначала учителем, потом заместителем директора по учебно-воспитательной работе, затем директором школы.</a:t>
            </a:r>
          </a:p>
          <a:p>
            <a:endParaRPr lang="ru-RU" sz="1400" b="1"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Георгий Яковлевич награжден:</a:t>
            </a:r>
          </a:p>
          <a:p>
            <a:r>
              <a:rPr lang="ru-RU" sz="1400" b="1" dirty="0">
                <a:latin typeface="Times New Roman" panose="02020603050405020304" pitchFamily="18" charset="0"/>
                <a:cs typeface="Times New Roman" panose="02020603050405020304" pitchFamily="18" charset="0"/>
              </a:rPr>
              <a:t>Орденом   Красной Звезды</a:t>
            </a:r>
          </a:p>
          <a:p>
            <a:r>
              <a:rPr lang="ru-RU" sz="1400" b="1" dirty="0">
                <a:latin typeface="Times New Roman" panose="02020603050405020304" pitchFamily="18" charset="0"/>
                <a:cs typeface="Times New Roman" panose="02020603050405020304" pitchFamily="18" charset="0"/>
              </a:rPr>
              <a:t>Орденом Славы 1 степени</a:t>
            </a:r>
          </a:p>
          <a:p>
            <a:r>
              <a:rPr lang="ru-RU" sz="1400" b="1" dirty="0">
                <a:latin typeface="Times New Roman" panose="02020603050405020304" pitchFamily="18" charset="0"/>
                <a:cs typeface="Times New Roman" panose="02020603050405020304" pitchFamily="18" charset="0"/>
              </a:rPr>
              <a:t>многими медалями</a:t>
            </a:r>
          </a:p>
          <a:p>
            <a:r>
              <a:rPr lang="ru-RU" sz="1400" b="1" dirty="0">
                <a:latin typeface="Times New Roman" panose="02020603050405020304" pitchFamily="18" charset="0"/>
                <a:cs typeface="Times New Roman" panose="02020603050405020304" pitchFamily="18" charset="0"/>
              </a:rPr>
              <a:t>Специальным дипломом и медалью республики Югославия</a:t>
            </a:r>
          </a:p>
          <a:p>
            <a:endParaRPr lang="ru-RU" dirty="0"/>
          </a:p>
          <a:p>
            <a:endParaRPr lang="ru-RU" dirty="0"/>
          </a:p>
        </p:txBody>
      </p:sp>
    </p:spTree>
    <p:extLst>
      <p:ext uri="{BB962C8B-B14F-4D97-AF65-F5344CB8AC3E}">
        <p14:creationId xmlns:p14="http://schemas.microsoft.com/office/powerpoint/2010/main" val="922609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0281" cy="6858000"/>
          </a:xfrm>
        </p:spPr>
      </p:pic>
      <p:sp>
        <p:nvSpPr>
          <p:cNvPr id="2" name="Заголовок 1"/>
          <p:cNvSpPr>
            <a:spLocks noGrp="1"/>
          </p:cNvSpPr>
          <p:nvPr>
            <p:ph type="title"/>
          </p:nvPr>
        </p:nvSpPr>
        <p:spPr>
          <a:xfrm>
            <a:off x="1405718" y="286603"/>
            <a:ext cx="5158851" cy="3596465"/>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8Б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Епестинии Федоровны Степановой</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кавалера ордена «Мать –героиня» и Отечественной войны </a:t>
            </a:r>
            <a:r>
              <a:rPr lang="en-US" sz="2000" b="1" dirty="0" smtClean="0">
                <a:solidFill>
                  <a:srgbClr val="FF0000"/>
                </a:solidFill>
                <a:latin typeface="Times New Roman" panose="02020603050405020304" pitchFamily="18" charset="0"/>
                <a:cs typeface="Times New Roman" panose="02020603050405020304" pitchFamily="18" charset="0"/>
              </a:rPr>
              <a:t>I </a:t>
            </a:r>
            <a:r>
              <a:rPr lang="ru-RU" sz="2000" b="1" dirty="0" smtClean="0">
                <a:solidFill>
                  <a:srgbClr val="FF0000"/>
                </a:solidFill>
                <a:latin typeface="Times New Roman" panose="02020603050405020304" pitchFamily="18" charset="0"/>
                <a:cs typeface="Times New Roman" panose="02020603050405020304" pitchFamily="18" charset="0"/>
              </a:rPr>
              <a:t>степени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19 человек, классный руководитель Е.В.Гавриленко</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smtClean="0"/>
              <a:t/>
            </a:r>
            <a:br>
              <a:rPr lang="ru-RU" dirty="0" smtClean="0"/>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7" y="2709174"/>
            <a:ext cx="3753135" cy="2961565"/>
          </a:xfrm>
        </p:spPr>
        <p:txBody>
          <a:bodyPr/>
          <a:lstStyle/>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16" y="2265612"/>
            <a:ext cx="3028496" cy="2708820"/>
          </a:xfrm>
          <a:prstGeom prst="rect">
            <a:avLst/>
          </a:prstGeom>
        </p:spPr>
      </p:pic>
      <p:sp>
        <p:nvSpPr>
          <p:cNvPr id="6" name="Прямоугольник 5"/>
          <p:cNvSpPr/>
          <p:nvPr/>
        </p:nvSpPr>
        <p:spPr>
          <a:xfrm>
            <a:off x="4246323" y="4008330"/>
            <a:ext cx="7663313" cy="2585323"/>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Маршал Советского Союза А. А. Гречко и генерал армии А. А. Епишев в 1966 году писали ей:</a:t>
            </a:r>
          </a:p>
          <a:p>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«Девять сыновей вырастили и воспитали Вы, девять самых дорогих для Вас людей благословили на ратные подвиги во имя Советской Отчизны. Своими боевыми делами они приблизили день нашей Великой Победы над врагами, прославили свои имена. …Вас, мать солдатскую, называют воины своей матерью. Вам шлют они сыновнее тепло своих сердец, пред Вами, простой русской женщиной, преклоняют колени». </a:t>
            </a: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346" y="419950"/>
            <a:ext cx="4557605" cy="3418203"/>
          </a:xfrm>
          <a:prstGeom prst="rect">
            <a:avLst/>
          </a:prstGeom>
        </p:spPr>
      </p:pic>
    </p:spTree>
    <p:extLst>
      <p:ext uri="{BB962C8B-B14F-4D97-AF65-F5344CB8AC3E}">
        <p14:creationId xmlns:p14="http://schemas.microsoft.com/office/powerpoint/2010/main" val="1293546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88241" cy="6858000"/>
          </a:xfrm>
        </p:spPr>
      </p:pic>
      <p:sp>
        <p:nvSpPr>
          <p:cNvPr id="2" name="Заголовок 1"/>
          <p:cNvSpPr>
            <a:spLocks noGrp="1"/>
          </p:cNvSpPr>
          <p:nvPr>
            <p:ph type="title"/>
          </p:nvPr>
        </p:nvSpPr>
        <p:spPr>
          <a:xfrm>
            <a:off x="1405718" y="286603"/>
            <a:ext cx="6002957" cy="3574543"/>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4000" b="1" dirty="0" smtClean="0">
                <a:solidFill>
                  <a:srgbClr val="C00000"/>
                </a:solidFill>
                <a:latin typeface="Times New Roman" panose="02020603050405020304" pitchFamily="18" charset="0"/>
                <a:cs typeface="Times New Roman" panose="02020603050405020304" pitchFamily="18" charset="0"/>
              </a:rPr>
              <a:t>9А класс</a:t>
            </a:r>
            <a:br>
              <a:rPr lang="ru-RU" sz="4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Олега Сергеевича Кугинис</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ветерана ВОВ, одного из первых директоров совхоза «Кущевский»</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в классе 22 человека, классный руководитель Н.Н.Крутикова</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8" y="2674960"/>
            <a:ext cx="3753135" cy="2961565"/>
          </a:xfrm>
        </p:spPr>
        <p:txBody>
          <a:bodyPr/>
          <a:lstStyle/>
          <a:p>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723" y="2697434"/>
            <a:ext cx="2764258" cy="3045784"/>
          </a:xfrm>
          <a:prstGeom prst="rect">
            <a:avLst/>
          </a:prstGeom>
        </p:spPr>
      </p:pic>
      <p:sp>
        <p:nvSpPr>
          <p:cNvPr id="8" name="Прямоугольник 7"/>
          <p:cNvSpPr/>
          <p:nvPr/>
        </p:nvSpPr>
        <p:spPr>
          <a:xfrm>
            <a:off x="4321479" y="3360105"/>
            <a:ext cx="7302674" cy="2862322"/>
          </a:xfrm>
          <a:prstGeom prst="rect">
            <a:avLst/>
          </a:prstGeom>
        </p:spPr>
        <p:txBody>
          <a:bodyPr wrap="square">
            <a:spAutoFit/>
          </a:bodyPr>
          <a:lstStyle/>
          <a:p>
            <a:endParaRPr lang="ru-RU" dirty="0"/>
          </a:p>
          <a:p>
            <a:endParaRPr lang="ru-RU" dirty="0"/>
          </a:p>
          <a:p>
            <a:r>
              <a:rPr lang="ru-RU" sz="14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Руководителем совхоза </a:t>
            </a:r>
            <a:r>
              <a:rPr lang="ru-RU" sz="1600" b="1" dirty="0" smtClean="0">
                <a:latin typeface="Times New Roman" panose="02020603050405020304" pitchFamily="18" charset="0"/>
                <a:cs typeface="Times New Roman" panose="02020603050405020304" pitchFamily="18" charset="0"/>
              </a:rPr>
              <a:t>в 1959 году был назначен </a:t>
            </a:r>
            <a:r>
              <a:rPr lang="ru-RU" sz="1600" b="1" dirty="0">
                <a:latin typeface="Times New Roman" panose="02020603050405020304" pitchFamily="18" charset="0"/>
                <a:cs typeface="Times New Roman" panose="02020603050405020304" pitchFamily="18" charset="0"/>
              </a:rPr>
              <a:t>Олег Сергеевич </a:t>
            </a:r>
            <a:r>
              <a:rPr lang="ru-RU" sz="1600" b="1" dirty="0" smtClean="0">
                <a:latin typeface="Times New Roman" panose="02020603050405020304" pitchFamily="18" charset="0"/>
                <a:cs typeface="Times New Roman" panose="02020603050405020304" pitchFamily="18" charset="0"/>
              </a:rPr>
              <a:t>Кугинис-</a:t>
            </a:r>
            <a:endParaRPr lang="ru-RU"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неутомимый, огромной ответственности и трудолюбия человек. Благодаря его замечательным качествам руководителя и хозяйственника зерносовхоз «</a:t>
            </a:r>
            <a:r>
              <a:rPr lang="ru-RU" sz="1600" b="1" dirty="0" err="1">
                <a:latin typeface="Times New Roman" panose="02020603050405020304" pitchFamily="18" charset="0"/>
                <a:cs typeface="Times New Roman" panose="02020603050405020304" pitchFamily="18" charset="0"/>
              </a:rPr>
              <a:t>Кущёвский</a:t>
            </a:r>
            <a:r>
              <a:rPr lang="ru-RU" sz="1600" b="1" dirty="0">
                <a:latin typeface="Times New Roman" panose="02020603050405020304" pitchFamily="18" charset="0"/>
                <a:cs typeface="Times New Roman" panose="02020603050405020304" pitchFamily="18" charset="0"/>
              </a:rPr>
              <a:t>» приобрёл славу флагмана в развитии сельского хозяйства, а посёлок Первомайский удостоен звания лучшего в России населённого пункта.</a:t>
            </a:r>
          </a:p>
          <a:p>
            <a:r>
              <a:rPr lang="ru-RU" sz="1600" b="1" dirty="0" smtClean="0">
                <a:latin typeface="Times New Roman" panose="02020603050405020304" pitchFamily="18" charset="0"/>
                <a:cs typeface="Times New Roman" panose="02020603050405020304" pitchFamily="18" charset="0"/>
              </a:rPr>
              <a:t>За </a:t>
            </a:r>
            <a:r>
              <a:rPr lang="ru-RU" sz="1600" b="1" dirty="0">
                <a:latin typeface="Times New Roman" panose="02020603050405020304" pitchFamily="18" charset="0"/>
                <a:cs typeface="Times New Roman" panose="02020603050405020304" pitchFamily="18" charset="0"/>
              </a:rPr>
              <a:t>время правления Олега Сергеевича Кугиниса в посёлке Первомайском были построены новые фермы, контора совхоза, магазины, современные жилые дома, школа, садик, столовая и т.д.</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489" y="438412"/>
            <a:ext cx="4738238" cy="3285560"/>
          </a:xfrm>
          <a:prstGeom prst="rect">
            <a:avLst/>
          </a:prstGeom>
        </p:spPr>
      </p:pic>
    </p:spTree>
    <p:extLst>
      <p:ext uri="{BB962C8B-B14F-4D97-AF65-F5344CB8AC3E}">
        <p14:creationId xmlns:p14="http://schemas.microsoft.com/office/powerpoint/2010/main" val="235336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0281" cy="6858000"/>
          </a:xfrm>
        </p:spPr>
      </p:pic>
      <p:sp>
        <p:nvSpPr>
          <p:cNvPr id="2" name="Заголовок 1"/>
          <p:cNvSpPr>
            <a:spLocks noGrp="1"/>
          </p:cNvSpPr>
          <p:nvPr>
            <p:ph type="title"/>
          </p:nvPr>
        </p:nvSpPr>
        <p:spPr>
          <a:xfrm>
            <a:off x="651353" y="-488515"/>
            <a:ext cx="6513535" cy="4271375"/>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9Б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Евгения Родионова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Российского военнослужащего, рядового </a:t>
            </a:r>
            <a:r>
              <a:rPr lang="ru-RU" sz="2000" b="1" dirty="0">
                <a:solidFill>
                  <a:srgbClr val="FF0000"/>
                </a:solidFill>
                <a:latin typeface="Times New Roman" panose="02020603050405020304" pitchFamily="18" charset="0"/>
                <a:cs typeface="Times New Roman" panose="02020603050405020304" pitchFamily="18" charset="0"/>
              </a:rPr>
              <a:t>Пограничных войск </a:t>
            </a:r>
            <a:r>
              <a:rPr lang="ru-RU" sz="2000" b="1" dirty="0" smtClean="0">
                <a:solidFill>
                  <a:srgbClr val="FF0000"/>
                </a:solidFill>
                <a:latin typeface="Times New Roman" panose="02020603050405020304" pitchFamily="18" charset="0"/>
                <a:cs typeface="Times New Roman" panose="02020603050405020304" pitchFamily="18" charset="0"/>
              </a:rPr>
              <a:t>РФ</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23 человека, классный руководитель Е.В.Болотина</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700409" y="2674961"/>
            <a:ext cx="3289113" cy="2926632"/>
          </a:xfrm>
        </p:spPr>
        <p:txBody>
          <a:bodyPr>
            <a:normAutofit fontScale="92500" lnSpcReduction="20000"/>
          </a:bodyPr>
          <a:lstStyle/>
          <a:p>
            <a:r>
              <a:rPr lang="ru-RU" b="1" dirty="0">
                <a:latin typeface="Times New Roman" panose="02020603050405020304" pitchFamily="18" charset="0"/>
                <a:cs typeface="Times New Roman" panose="02020603050405020304" pitchFamily="18" charset="0"/>
              </a:rPr>
              <a:t>На Первой чеченской войне вместе с группой сослуживцев долгое время провёл в плену, подвергаясь жестоким </a:t>
            </a:r>
            <a:r>
              <a:rPr lang="ru-RU" b="1" dirty="0" smtClean="0">
                <a:latin typeface="Times New Roman" panose="02020603050405020304" pitchFamily="18" charset="0"/>
                <a:cs typeface="Times New Roman" panose="02020603050405020304" pitchFamily="18" charset="0"/>
              </a:rPr>
              <a:t>пыткам</a:t>
            </a:r>
            <a:r>
              <a:rPr lang="ru-RU" b="1" dirty="0">
                <a:latin typeface="Times New Roman" panose="02020603050405020304" pitchFamily="18" charset="0"/>
                <a:cs typeface="Times New Roman" panose="02020603050405020304" pitchFamily="18" charset="0"/>
              </a:rPr>
              <a:t>. 23 мая, в собственный день рождения, после 100 дней плена и жестоких пыток, Евгению Родионову и его сослуживцам было предложено снять нательный крест и принять ислам. Евгений Родионов отказался снять крест, за что был обезглавлен. </a:t>
            </a:r>
          </a:p>
          <a:p>
            <a:r>
              <a:rPr lang="ru-RU" b="1" dirty="0" smtClean="0">
                <a:latin typeface="Times New Roman" panose="02020603050405020304" pitchFamily="18" charset="0"/>
                <a:cs typeface="Times New Roman" panose="02020603050405020304" pitchFamily="18" charset="0"/>
              </a:rPr>
              <a:t>Для </a:t>
            </a:r>
            <a:r>
              <a:rPr lang="ru-RU" b="1" dirty="0">
                <a:latin typeface="Times New Roman" panose="02020603050405020304" pitchFamily="18" charset="0"/>
                <a:cs typeface="Times New Roman" panose="02020603050405020304" pitchFamily="18" charset="0"/>
              </a:rPr>
              <a:t>многих Евгений стал символом мужества, чести и </a:t>
            </a:r>
            <a:r>
              <a:rPr lang="ru-RU" b="1" dirty="0" smtClean="0">
                <a:latin typeface="Times New Roman" panose="02020603050405020304" pitchFamily="18" charset="0"/>
                <a:cs typeface="Times New Roman" panose="02020603050405020304" pitchFamily="18" charset="0"/>
              </a:rPr>
              <a:t>верности. </a:t>
            </a:r>
            <a:r>
              <a:rPr lang="ru-RU" b="1" dirty="0">
                <a:latin typeface="Times New Roman" panose="02020603050405020304" pitchFamily="18" charset="0"/>
                <a:cs typeface="Times New Roman" panose="02020603050405020304" pitchFamily="18" charset="0"/>
              </a:rPr>
              <a:t>Посмертно награждён орденом Мужества.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011" y="483420"/>
            <a:ext cx="4039393" cy="320642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717" y="2709891"/>
            <a:ext cx="1905569" cy="289170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888" y="3806759"/>
            <a:ext cx="3821560" cy="2684460"/>
          </a:xfrm>
          <a:prstGeom prst="rect">
            <a:avLst/>
          </a:prstGeom>
        </p:spPr>
      </p:pic>
    </p:spTree>
    <p:extLst>
      <p:ext uri="{BB962C8B-B14F-4D97-AF65-F5344CB8AC3E}">
        <p14:creationId xmlns:p14="http://schemas.microsoft.com/office/powerpoint/2010/main" val="3576586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9788" y="457200"/>
            <a:ext cx="5888558" cy="1600200"/>
          </a:xfrm>
        </p:spPr>
        <p:txBody>
          <a:bodyPr>
            <a:no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Федор Алексеевич Кошевой</a:t>
            </a:r>
            <a:br>
              <a:rPr lang="ru-RU" sz="2800" b="1" dirty="0" smtClean="0">
                <a:solidFill>
                  <a:srgbClr val="C00000"/>
                </a:solidFill>
                <a:latin typeface="Times New Roman" panose="02020603050405020304" pitchFamily="18" charset="0"/>
                <a:cs typeface="Times New Roman" panose="02020603050405020304" pitchFamily="18" charset="0"/>
              </a:rPr>
            </a:br>
            <a:r>
              <a:rPr lang="ru-RU" sz="2800" b="1" dirty="0" smtClean="0">
                <a:solidFill>
                  <a:srgbClr val="C00000"/>
                </a:solidFill>
                <a:latin typeface="Times New Roman" panose="02020603050405020304" pitchFamily="18" charset="0"/>
                <a:cs typeface="Times New Roman" panose="02020603050405020304" pitchFamily="18" charset="0"/>
              </a:rPr>
              <a:t>(1921—2005</a:t>
            </a:r>
            <a:r>
              <a:rPr lang="ru-RU" sz="2800" b="1" dirty="0">
                <a:solidFill>
                  <a:srgbClr val="C00000"/>
                </a:solidFill>
                <a:latin typeface="Times New Roman" panose="02020603050405020304" pitchFamily="18" charset="0"/>
                <a:cs typeface="Times New Roman" panose="02020603050405020304" pitchFamily="18" charset="0"/>
              </a:rPr>
              <a:t>)</a:t>
            </a:r>
            <a:br>
              <a:rPr lang="ru-RU" sz="2800" b="1" dirty="0">
                <a:solidFill>
                  <a:srgbClr val="C00000"/>
                </a:solidFill>
                <a:latin typeface="Times New Roman" panose="02020603050405020304" pitchFamily="18" charset="0"/>
                <a:cs typeface="Times New Roman" panose="02020603050405020304" pitchFamily="18" charset="0"/>
              </a:rPr>
            </a:br>
            <a:r>
              <a:rPr lang="ru-RU" sz="2800" b="1" dirty="0">
                <a:solidFill>
                  <a:srgbClr val="C00000"/>
                </a:solidFill>
                <a:latin typeface="Times New Roman" panose="02020603050405020304" pitchFamily="18" charset="0"/>
                <a:cs typeface="Times New Roman" panose="02020603050405020304" pitchFamily="18" charset="0"/>
              </a:rPr>
              <a:t>Герой Советского Союза</a:t>
            </a:r>
            <a:br>
              <a:rPr lang="ru-RU" sz="2800" b="1" dirty="0">
                <a:solidFill>
                  <a:srgbClr val="C00000"/>
                </a:solidFill>
                <a:latin typeface="Times New Roman" panose="02020603050405020304" pitchFamily="18" charset="0"/>
                <a:cs typeface="Times New Roman" panose="02020603050405020304" pitchFamily="18" charset="0"/>
              </a:rPr>
            </a:b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839788" y="2057400"/>
            <a:ext cx="6052331" cy="3811588"/>
          </a:xfrm>
        </p:spPr>
        <p:txBody>
          <a:bodyPr>
            <a:normAutofit fontScale="62500" lnSpcReduction="20000"/>
          </a:bodyPr>
          <a:lstStyle/>
          <a:p>
            <a:r>
              <a:rPr lang="ru-RU" dirty="0"/>
              <a:t> </a:t>
            </a:r>
            <a:r>
              <a:rPr lang="ru-RU" sz="2300" b="1" dirty="0">
                <a:latin typeface="Times New Roman" panose="02020603050405020304" pitchFamily="18" charset="0"/>
                <a:cs typeface="Times New Roman" panose="02020603050405020304" pitchFamily="18" charset="0"/>
              </a:rPr>
              <a:t>Кошевой Ф.А., полковник авиации Герой Советского Союза, уроженец станицы Кущевской, </a:t>
            </a:r>
            <a:r>
              <a:rPr lang="ru-RU" sz="2300" b="1" dirty="0" smtClean="0">
                <a:latin typeface="Times New Roman" panose="02020603050405020304" pitchFamily="18" charset="0"/>
                <a:cs typeface="Times New Roman" panose="02020603050405020304" pitchFamily="18" charset="0"/>
              </a:rPr>
              <a:t>Краснодарского края.</a:t>
            </a:r>
          </a:p>
          <a:p>
            <a:r>
              <a:rPr lang="ru-RU" sz="2300" b="1" dirty="0">
                <a:latin typeface="Times New Roman" panose="02020603050405020304" pitchFamily="18" charset="0"/>
                <a:cs typeface="Times New Roman" panose="02020603050405020304" pitchFamily="18" charset="0"/>
              </a:rPr>
              <a:t> Во время   Великой Отечественной войны Кошевого призвали в ряды защитников Родины и назначили авиамехаником 40-го авиаполка ВВС Черноморского Флота. В 1944 году по прибытии в Ленинград, Кошевой получил назначение в 35-й штурмовой авиаполк 9-й авиадивизии Краснознаменного Балтийского Флота. Боевое крещение принял 8 марта 1944 года. В сорок четвертом году Кошевой совершил 106 боевых вылетов. При бомбоштурмовых ударах по живой силе   и технике противника он лично уничтожил до 130 вражеских солдат и офицеров, взорвал 8 дзотов, потопил 11 кораблей разных видов, сбил истребитель противника, уничтожил и подавил много вражеских огневых </a:t>
            </a:r>
            <a:r>
              <a:rPr lang="ru-RU" sz="2300" b="1" dirty="0" smtClean="0">
                <a:latin typeface="Times New Roman" panose="02020603050405020304" pitchFamily="18" charset="0"/>
                <a:cs typeface="Times New Roman" panose="02020603050405020304" pitchFamily="18" charset="0"/>
              </a:rPr>
              <a:t>точек</a:t>
            </a:r>
          </a:p>
          <a:p>
            <a:r>
              <a:rPr lang="ru-RU" sz="2300" b="1" dirty="0">
                <a:latin typeface="Times New Roman" panose="02020603050405020304" pitchFamily="18" charset="0"/>
                <a:cs typeface="Times New Roman" panose="02020603050405020304" pitchFamily="18" charset="0"/>
              </a:rPr>
              <a:t> Указом Президиума Верховного Совета СССР от 6 марта 1945 года, ему было присвоено звание Героя Советского Союза. Он также награжден тремя орденами Красного Знамени и многими медалями. После войны Ф.А.Кошевой некоторое время командовал эскадрильей транспортной авиации, а затем был уволен в запас по состоянию здоровья. Работал в системе гражданской обороны Ленинграда и занимался вопросами военно-патриотического воспитания молодежи.</a:t>
            </a:r>
            <a:endParaRPr lang="ru-RU" sz="2300" b="1" dirty="0" smtClean="0">
              <a:latin typeface="Times New Roman" panose="02020603050405020304" pitchFamily="18" charset="0"/>
              <a:cs typeface="Times New Roman" panose="02020603050405020304" pitchFamily="18" charset="0"/>
            </a:endParaRPr>
          </a:p>
          <a:p>
            <a:r>
              <a:rPr lang="ru-RU" sz="2300" b="1" dirty="0" smtClean="0">
                <a:latin typeface="Times New Roman" panose="02020603050405020304" pitchFamily="18" charset="0"/>
                <a:cs typeface="Times New Roman" panose="02020603050405020304" pitchFamily="18" charset="0"/>
              </a:rPr>
              <a:t>Приказом </a:t>
            </a:r>
            <a:r>
              <a:rPr lang="ru-RU" sz="2300" b="1" dirty="0">
                <a:latin typeface="Times New Roman" panose="02020603050405020304" pitchFamily="18" charset="0"/>
                <a:cs typeface="Times New Roman" panose="02020603050405020304" pitchFamily="18" charset="0"/>
              </a:rPr>
              <a:t>УО № 557, от 01.06.2016 г</a:t>
            </a:r>
            <a:r>
              <a:rPr lang="ru-RU" sz="2300" b="1" dirty="0" smtClean="0">
                <a:latin typeface="Times New Roman" panose="02020603050405020304" pitchFamily="18" charset="0"/>
                <a:cs typeface="Times New Roman" panose="02020603050405020304" pitchFamily="18" charset="0"/>
              </a:rPr>
              <a:t>. МБОУ СОШ №7 школе присвоено имя Героя Советского Союза Ф.А.Кошевого</a:t>
            </a:r>
            <a:endParaRPr lang="ru-RU" sz="2300" b="1" dirty="0">
              <a:latin typeface="Times New Roman" panose="02020603050405020304" pitchFamily="18" charset="0"/>
              <a:cs typeface="Times New Roman" panose="02020603050405020304" pitchFamily="18" charset="0"/>
            </a:endParaRPr>
          </a:p>
          <a:p>
            <a:endParaRPr lang="ru-RU" dirty="0"/>
          </a:p>
        </p:txBody>
      </p:sp>
      <p:pic>
        <p:nvPicPr>
          <p:cNvPr id="5" name="Объект 4" descr="Кошевой Фёдор Алексеевич"/>
          <p:cNvPicPr>
            <a:picLocks noGrp="1"/>
          </p:cNvPicPr>
          <p:nvPr>
            <p:ph idx="1"/>
          </p:nvPr>
        </p:nvPicPr>
        <p:blipFill>
          <a:blip r:embed="rId3"/>
          <a:srcRect/>
          <a:stretch>
            <a:fillRect/>
          </a:stretch>
        </p:blipFill>
        <p:spPr bwMode="auto">
          <a:xfrm>
            <a:off x="6892119" y="651455"/>
            <a:ext cx="4353636" cy="5555089"/>
          </a:xfrm>
          <a:prstGeom prst="rect">
            <a:avLst/>
          </a:prstGeom>
          <a:noFill/>
          <a:ln w="9525">
            <a:noFill/>
            <a:miter lim="800000"/>
            <a:headEnd/>
            <a:tailEnd/>
          </a:ln>
        </p:spPr>
      </p:pic>
    </p:spTree>
    <p:extLst>
      <p:ext uri="{BB962C8B-B14F-4D97-AF65-F5344CB8AC3E}">
        <p14:creationId xmlns:p14="http://schemas.microsoft.com/office/powerpoint/2010/main" val="295232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0281" cy="6858000"/>
          </a:xfrm>
        </p:spPr>
      </p:pic>
      <p:sp>
        <p:nvSpPr>
          <p:cNvPr id="2" name="Заголовок 1"/>
          <p:cNvSpPr>
            <a:spLocks noGrp="1"/>
          </p:cNvSpPr>
          <p:nvPr>
            <p:ph type="title"/>
          </p:nvPr>
        </p:nvSpPr>
        <p:spPr>
          <a:xfrm>
            <a:off x="1405719" y="286603"/>
            <a:ext cx="5471070" cy="3343701"/>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800" b="1" dirty="0" smtClean="0">
                <a:solidFill>
                  <a:srgbClr val="C00000"/>
                </a:solidFill>
                <a:latin typeface="Times New Roman" panose="02020603050405020304" pitchFamily="18" charset="0"/>
                <a:cs typeface="Times New Roman" panose="02020603050405020304" pitchFamily="18" charset="0"/>
              </a:rPr>
              <a:t>10</a:t>
            </a:r>
            <a:r>
              <a:rPr lang="ru-RU" sz="3600" b="1" dirty="0" smtClean="0">
                <a:solidFill>
                  <a:srgbClr val="C00000"/>
                </a:solidFill>
                <a:latin typeface="Times New Roman" panose="02020603050405020304" pitchFamily="18" charset="0"/>
                <a:cs typeface="Times New Roman" panose="02020603050405020304" pitchFamily="18" charset="0"/>
              </a:rPr>
              <a:t>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err="1" smtClean="0">
                <a:solidFill>
                  <a:srgbClr val="FF0000"/>
                </a:solidFill>
                <a:latin typeface="Times New Roman" panose="02020603050405020304" pitchFamily="18" charset="0"/>
                <a:cs typeface="Times New Roman" panose="02020603050405020304" pitchFamily="18" charset="0"/>
              </a:rPr>
              <a:t>Захария</a:t>
            </a:r>
            <a:r>
              <a:rPr lang="ru-RU" sz="2000" b="1" dirty="0" smtClean="0">
                <a:solidFill>
                  <a:srgbClr val="FF0000"/>
                </a:solidFill>
                <a:latin typeface="Times New Roman" panose="02020603050405020304" pitchFamily="18" charset="0"/>
                <a:cs typeface="Times New Roman" panose="02020603050405020304" pitchFamily="18" charset="0"/>
              </a:rPr>
              <a:t> Алексеевича </a:t>
            </a:r>
            <a:r>
              <a:rPr lang="ru-RU" sz="2000" b="1" dirty="0" err="1" smtClean="0">
                <a:solidFill>
                  <a:srgbClr val="FF0000"/>
                </a:solidFill>
                <a:latin typeface="Times New Roman" panose="02020603050405020304" pitchFamily="18" charset="0"/>
                <a:cs typeface="Times New Roman" panose="02020603050405020304" pitchFamily="18" charset="0"/>
              </a:rPr>
              <a:t>Чепеги</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казачьего атамана Черноморского казачьего войска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15 учеников, классный руководитель  Л.Н.Смирнова</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8" y="2674960"/>
            <a:ext cx="3753135" cy="2961565"/>
          </a:xfrm>
        </p:spPr>
        <p:txBody>
          <a:bodyPr/>
          <a:lstStyle/>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314" y="955342"/>
            <a:ext cx="4666412" cy="353001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300" y="2405097"/>
            <a:ext cx="2176727" cy="2961565"/>
          </a:xfrm>
          <a:prstGeom prst="rect">
            <a:avLst/>
          </a:prstGeom>
        </p:spPr>
      </p:pic>
      <p:sp>
        <p:nvSpPr>
          <p:cNvPr id="7" name="Прямоугольник 6"/>
          <p:cNvSpPr/>
          <p:nvPr/>
        </p:nvSpPr>
        <p:spPr>
          <a:xfrm>
            <a:off x="3582443" y="2567836"/>
            <a:ext cx="4108537" cy="4801314"/>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Казачий атаман Черноморского казачьего войска, генерал-майор русской армии, активный участник русско-турецких войн второй половины XVIII столетия и переселения Черноморского казачьего войска на Кубань.</a:t>
            </a:r>
          </a:p>
          <a:p>
            <a:r>
              <a:rPr lang="ru-RU" b="1" dirty="0">
                <a:latin typeface="Times New Roman" panose="02020603050405020304" pitchFamily="18" charset="0"/>
                <a:cs typeface="Times New Roman" panose="02020603050405020304" pitchFamily="18" charset="0"/>
              </a:rPr>
              <a:t>Казаки-черноморцы под командованием </a:t>
            </a:r>
            <a:r>
              <a:rPr lang="ru-RU" b="1" dirty="0" err="1">
                <a:latin typeface="Times New Roman" panose="02020603050405020304" pitchFamily="18" charset="0"/>
                <a:cs typeface="Times New Roman" panose="02020603050405020304" pitchFamily="18" charset="0"/>
              </a:rPr>
              <a:t>Чепеги</a:t>
            </a:r>
            <a:r>
              <a:rPr lang="ru-RU" b="1" dirty="0">
                <a:latin typeface="Times New Roman" panose="02020603050405020304" pitchFamily="18" charset="0"/>
                <a:cs typeface="Times New Roman" panose="02020603050405020304" pitchFamily="18" charset="0"/>
              </a:rPr>
              <a:t> особо отличились при взятии Очакова, укреплённого острова Березань, </a:t>
            </a:r>
            <a:r>
              <a:rPr lang="ru-RU" b="1" dirty="0" err="1">
                <a:latin typeface="Times New Roman" panose="02020603050405020304" pitchFamily="18" charset="0"/>
                <a:cs typeface="Times New Roman" panose="02020603050405020304" pitchFamily="18" charset="0"/>
              </a:rPr>
              <a:t>Гаджибея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Аккермана</a:t>
            </a:r>
            <a:r>
              <a:rPr lang="ru-RU" b="1" dirty="0">
                <a:latin typeface="Times New Roman" panose="02020603050405020304" pitchFamily="18" charset="0"/>
                <a:cs typeface="Times New Roman" panose="02020603050405020304" pitchFamily="18" charset="0"/>
              </a:rPr>
              <a:t>, Бендер. В 1790 году казаки показали ни с чем не сравнимое мужество при штурме Измаила. </a:t>
            </a:r>
          </a:p>
          <a:p>
            <a:endParaRPr lang="ru-RU" dirty="0" smtClean="0"/>
          </a:p>
          <a:p>
            <a:r>
              <a:rPr lang="ru-RU" dirty="0" smtClean="0"/>
              <a:t> </a:t>
            </a:r>
            <a:endParaRPr lang="ru-RU" dirty="0"/>
          </a:p>
        </p:txBody>
      </p:sp>
    </p:spTree>
    <p:extLst>
      <p:ext uri="{BB962C8B-B14F-4D97-AF65-F5344CB8AC3E}">
        <p14:creationId xmlns:p14="http://schemas.microsoft.com/office/powerpoint/2010/main" val="1326853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870"/>
            <a:ext cx="12585853" cy="7340347"/>
          </a:xfrm>
        </p:spPr>
      </p:pic>
      <p:sp>
        <p:nvSpPr>
          <p:cNvPr id="2" name="Заголовок 1"/>
          <p:cNvSpPr>
            <a:spLocks noGrp="1"/>
          </p:cNvSpPr>
          <p:nvPr>
            <p:ph type="title"/>
          </p:nvPr>
        </p:nvSpPr>
        <p:spPr>
          <a:xfrm>
            <a:off x="1405718" y="286603"/>
            <a:ext cx="7926171" cy="3343701"/>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800" b="1" dirty="0" smtClean="0">
                <a:solidFill>
                  <a:srgbClr val="C00000"/>
                </a:solidFill>
                <a:latin typeface="Times New Roman" panose="02020603050405020304" pitchFamily="18" charset="0"/>
                <a:cs typeface="Times New Roman" panose="02020603050405020304" pitchFamily="18" charset="0"/>
              </a:rPr>
              <a:t>11</a:t>
            </a:r>
            <a:r>
              <a:rPr lang="ru-RU" sz="3600" b="1" dirty="0" smtClean="0">
                <a:solidFill>
                  <a:srgbClr val="C00000"/>
                </a:solidFill>
                <a:latin typeface="Times New Roman" panose="02020603050405020304" pitchFamily="18" charset="0"/>
                <a:cs typeface="Times New Roman" panose="02020603050405020304" pitchFamily="18" charset="0"/>
              </a:rPr>
              <a:t>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Александра Ивановича Покрышкина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Маршала авиации, трижды Героя Советского Союза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28 учеников, кл.руководитель И.Н.Туз</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r>
              <a:rPr lang="ru-RU" dirty="0"/>
              <a:t/>
            </a:r>
            <a:br>
              <a:rPr lang="ru-RU" dirty="0"/>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370078" y="2674960"/>
            <a:ext cx="2405077" cy="3165615"/>
          </a:xfrm>
          <a:prstGeom prst="rect">
            <a:avLst/>
          </a:prstGeom>
        </p:spPr>
      </p:pic>
      <p:sp>
        <p:nvSpPr>
          <p:cNvPr id="4" name="Текст 3"/>
          <p:cNvSpPr>
            <a:spLocks noGrp="1"/>
          </p:cNvSpPr>
          <p:nvPr>
            <p:ph type="body" sz="half" idx="2"/>
          </p:nvPr>
        </p:nvSpPr>
        <p:spPr>
          <a:xfrm>
            <a:off x="3970750" y="2674960"/>
            <a:ext cx="3419605" cy="3625632"/>
          </a:xfrm>
        </p:spPr>
        <p:txBody>
          <a:bodyPr>
            <a:normAutofit fontScale="92500" lnSpcReduction="20000"/>
          </a:bodyPr>
          <a:lstStyle/>
          <a:p>
            <a:r>
              <a:rPr lang="ru-RU" dirty="0"/>
              <a:t> </a:t>
            </a:r>
            <a:r>
              <a:rPr lang="ru-RU" sz="1900" b="1" dirty="0" smtClean="0">
                <a:latin typeface="Times New Roman" panose="02020603050405020304" pitchFamily="18" charset="0"/>
                <a:cs typeface="Times New Roman" panose="02020603050405020304" pitchFamily="18" charset="0"/>
              </a:rPr>
              <a:t>Советский </a:t>
            </a:r>
            <a:r>
              <a:rPr lang="ru-RU" sz="1900" b="1" dirty="0">
                <a:latin typeface="Times New Roman" panose="02020603050405020304" pitchFamily="18" charset="0"/>
                <a:cs typeface="Times New Roman" panose="02020603050405020304" pitchFamily="18" charset="0"/>
              </a:rPr>
              <a:t>военачальник, Маршал авиации (1972), лётчик-ас. Первый трижды Герой Советского Союза (1943, 1944, 1944). </a:t>
            </a:r>
            <a:endParaRPr lang="ru-RU" sz="1900" b="1" dirty="0" smtClean="0">
              <a:latin typeface="Times New Roman" panose="02020603050405020304" pitchFamily="18" charset="0"/>
              <a:cs typeface="Times New Roman" panose="02020603050405020304" pitchFamily="18" charset="0"/>
            </a:endParaRPr>
          </a:p>
          <a:p>
            <a:r>
              <a:rPr lang="ru-RU" sz="1900" b="1" dirty="0" smtClean="0">
                <a:latin typeface="Times New Roman" panose="02020603050405020304" pitchFamily="18" charset="0"/>
                <a:cs typeface="Times New Roman" panose="02020603050405020304" pitchFamily="18" charset="0"/>
              </a:rPr>
              <a:t> За </a:t>
            </a:r>
            <a:r>
              <a:rPr lang="ru-RU" sz="1900" b="1" dirty="0">
                <a:latin typeface="Times New Roman" panose="02020603050405020304" pitchFamily="18" charset="0"/>
                <a:cs typeface="Times New Roman" panose="02020603050405020304" pitchFamily="18" charset="0"/>
              </a:rPr>
              <a:t>годы войны </a:t>
            </a:r>
            <a:r>
              <a:rPr lang="ru-RU" sz="1900" b="1" dirty="0" err="1">
                <a:latin typeface="Times New Roman" panose="02020603050405020304" pitchFamily="18" charset="0"/>
                <a:cs typeface="Times New Roman" panose="02020603050405020304" pitchFamily="18" charset="0"/>
              </a:rPr>
              <a:t>Покрышкин</a:t>
            </a:r>
            <a:r>
              <a:rPr lang="ru-RU" sz="1900" b="1" dirty="0">
                <a:latin typeface="Times New Roman" panose="02020603050405020304" pitchFamily="18" charset="0"/>
                <a:cs typeface="Times New Roman" panose="02020603050405020304" pitchFamily="18" charset="0"/>
              </a:rPr>
              <a:t> совершил 650 вылетов, провёл 156 воздушных боев, сбил 59 вражеских самолётов лично и 6 — в </a:t>
            </a:r>
            <a:r>
              <a:rPr lang="ru-RU" sz="1900" b="1" dirty="0" smtClean="0">
                <a:latin typeface="Times New Roman" panose="02020603050405020304" pitchFamily="18" charset="0"/>
                <a:cs typeface="Times New Roman" panose="02020603050405020304" pitchFamily="18" charset="0"/>
              </a:rPr>
              <a:t>группе</a:t>
            </a:r>
          </a:p>
          <a:p>
            <a:r>
              <a:rPr lang="ru-RU" sz="1900" b="1" dirty="0">
                <a:latin typeface="Times New Roman" panose="02020603050405020304" pitchFamily="18" charset="0"/>
                <a:cs typeface="Times New Roman" panose="02020603050405020304" pitchFamily="18" charset="0"/>
              </a:rPr>
              <a:t>А. И. </a:t>
            </a:r>
            <a:r>
              <a:rPr lang="ru-RU" sz="1900" b="1" dirty="0" err="1">
                <a:latin typeface="Times New Roman" panose="02020603050405020304" pitchFamily="18" charset="0"/>
                <a:cs typeface="Times New Roman" panose="02020603050405020304" pitchFamily="18" charset="0"/>
              </a:rPr>
              <a:t>Покрышкин</a:t>
            </a:r>
            <a:r>
              <a:rPr lang="ru-RU" sz="1900" b="1" dirty="0">
                <a:latin typeface="Times New Roman" panose="02020603050405020304" pitchFamily="18" charset="0"/>
                <a:cs typeface="Times New Roman" panose="02020603050405020304" pitchFamily="18" charset="0"/>
              </a:rPr>
              <a:t> был вторым по результативности (после Ивана </a:t>
            </a:r>
            <a:r>
              <a:rPr lang="ru-RU" sz="1900" b="1" dirty="0" err="1">
                <a:latin typeface="Times New Roman" panose="02020603050405020304" pitchFamily="18" charset="0"/>
                <a:cs typeface="Times New Roman" panose="02020603050405020304" pitchFamily="18" charset="0"/>
              </a:rPr>
              <a:t>Кожедуба</a:t>
            </a:r>
            <a:r>
              <a:rPr lang="ru-RU" sz="1900" b="1" dirty="0">
                <a:latin typeface="Times New Roman" panose="02020603050405020304" pitchFamily="18" charset="0"/>
                <a:cs typeface="Times New Roman" panose="02020603050405020304" pitchFamily="18" charset="0"/>
              </a:rPr>
              <a:t>) пилотом-истребителем среди лётчиков стран антигитлеровской коалиции во Второй мировой войне. </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949" y="2717814"/>
            <a:ext cx="4478671" cy="3259905"/>
          </a:xfrm>
          <a:prstGeom prst="rect">
            <a:avLst/>
          </a:prstGeom>
        </p:spPr>
      </p:pic>
    </p:spTree>
    <p:extLst>
      <p:ext uri="{BB962C8B-B14F-4D97-AF65-F5344CB8AC3E}">
        <p14:creationId xmlns:p14="http://schemas.microsoft.com/office/powerpoint/2010/main" val="2422235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261" y="365626"/>
            <a:ext cx="5807837" cy="5371861"/>
          </a:xfrm>
          <a:prstGeom prst="rect">
            <a:avLst/>
          </a:prstGeom>
        </p:spPr>
      </p:pic>
      <p:sp>
        <p:nvSpPr>
          <p:cNvPr id="3" name="Прямоугольник 2"/>
          <p:cNvSpPr/>
          <p:nvPr/>
        </p:nvSpPr>
        <p:spPr>
          <a:xfrm>
            <a:off x="300625" y="176262"/>
            <a:ext cx="9131473" cy="6124754"/>
          </a:xfrm>
          <a:prstGeom prst="rect">
            <a:avLst/>
          </a:prstGeom>
        </p:spPr>
        <p:txBody>
          <a:bodyPr wrap="square">
            <a:spAutoFit/>
          </a:bodyPr>
          <a:lstStyle/>
          <a:p>
            <a:r>
              <a:rPr lang="ru-RU" dirty="0"/>
              <a:t> </a:t>
            </a:r>
            <a:r>
              <a:rPr lang="ru-RU" sz="1100" b="1" dirty="0">
                <a:latin typeface="Times New Roman" panose="02020603050405020304" pitchFamily="18" charset="0"/>
                <a:cs typeface="Times New Roman" panose="02020603050405020304" pitchFamily="18" charset="0"/>
              </a:rPr>
              <a:t>День Победы. И на огнях салюта</a:t>
            </a:r>
          </a:p>
          <a:p>
            <a:r>
              <a:rPr lang="ru-RU" sz="1100" b="1" dirty="0">
                <a:latin typeface="Times New Roman" panose="02020603050405020304" pitchFamily="18" charset="0"/>
                <a:cs typeface="Times New Roman" panose="02020603050405020304" pitchFamily="18" charset="0"/>
              </a:rPr>
              <a:t>Будто гром: - Запомните навек,</a:t>
            </a:r>
          </a:p>
          <a:p>
            <a:r>
              <a:rPr lang="ru-RU" sz="1100" b="1" dirty="0">
                <a:latin typeface="Times New Roman" panose="02020603050405020304" pitchFamily="18" charset="0"/>
                <a:cs typeface="Times New Roman" panose="02020603050405020304" pitchFamily="18" charset="0"/>
              </a:rPr>
              <a:t>Что на сраженьях каждую минуту,</a:t>
            </a:r>
          </a:p>
          <a:p>
            <a:r>
              <a:rPr lang="ru-RU" sz="1100" b="1" dirty="0">
                <a:latin typeface="Times New Roman" panose="02020603050405020304" pitchFamily="18" charset="0"/>
                <a:cs typeface="Times New Roman" panose="02020603050405020304" pitchFamily="18" charset="0"/>
              </a:rPr>
              <a:t>Да, буквально каждую минуту</a:t>
            </a:r>
          </a:p>
          <a:p>
            <a:r>
              <a:rPr lang="ru-RU" sz="1100" b="1" dirty="0">
                <a:latin typeface="Times New Roman" panose="02020603050405020304" pitchFamily="18" charset="0"/>
                <a:cs typeface="Times New Roman" panose="02020603050405020304" pitchFamily="18" charset="0"/>
              </a:rPr>
              <a:t>Погибало десять человек!</a:t>
            </a:r>
          </a:p>
          <a:p>
            <a:endParaRPr lang="ru-RU" sz="1100" b="1"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Как понять и как осмыслить это:</a:t>
            </a:r>
          </a:p>
          <a:p>
            <a:r>
              <a:rPr lang="ru-RU" sz="1100" b="1" dirty="0">
                <a:latin typeface="Times New Roman" panose="02020603050405020304" pitchFamily="18" charset="0"/>
                <a:cs typeface="Times New Roman" panose="02020603050405020304" pitchFamily="18" charset="0"/>
              </a:rPr>
              <a:t>Десять крепких, бодрых, молодых,</a:t>
            </a:r>
          </a:p>
          <a:p>
            <a:r>
              <a:rPr lang="ru-RU" sz="1100" b="1" dirty="0">
                <a:latin typeface="Times New Roman" panose="02020603050405020304" pitchFamily="18" charset="0"/>
                <a:cs typeface="Times New Roman" panose="02020603050405020304" pitchFamily="18" charset="0"/>
              </a:rPr>
              <a:t>Полных веры, радости и света</a:t>
            </a:r>
          </a:p>
          <a:p>
            <a:r>
              <a:rPr lang="ru-RU" sz="1100" b="1" dirty="0">
                <a:latin typeface="Times New Roman" panose="02020603050405020304" pitchFamily="18" charset="0"/>
                <a:cs typeface="Times New Roman" panose="02020603050405020304" pitchFamily="18" charset="0"/>
              </a:rPr>
              <a:t>И живых, отчаянно живых!</a:t>
            </a:r>
          </a:p>
          <a:p>
            <a:endParaRPr lang="ru-RU" sz="1100" b="1"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У любого где-то дом иль хата,</a:t>
            </a:r>
          </a:p>
          <a:p>
            <a:r>
              <a:rPr lang="ru-RU" sz="1100" b="1" dirty="0">
                <a:latin typeface="Times New Roman" panose="02020603050405020304" pitchFamily="18" charset="0"/>
                <a:cs typeface="Times New Roman" panose="02020603050405020304" pitchFamily="18" charset="0"/>
              </a:rPr>
              <a:t>Где-то сад, река, знакомый смех,</a:t>
            </a:r>
          </a:p>
          <a:p>
            <a:r>
              <a:rPr lang="ru-RU" sz="1100" b="1" dirty="0">
                <a:latin typeface="Times New Roman" panose="02020603050405020304" pitchFamily="18" charset="0"/>
                <a:cs typeface="Times New Roman" panose="02020603050405020304" pitchFamily="18" charset="0"/>
              </a:rPr>
              <a:t>Мать, жена... А если неженатый,</a:t>
            </a:r>
          </a:p>
          <a:p>
            <a:r>
              <a:rPr lang="ru-RU" sz="1100" b="1" dirty="0">
                <a:latin typeface="Times New Roman" panose="02020603050405020304" pitchFamily="18" charset="0"/>
                <a:cs typeface="Times New Roman" panose="02020603050405020304" pitchFamily="18" charset="0"/>
              </a:rPr>
              <a:t>То девчонка - лучшая из всех.</a:t>
            </a:r>
          </a:p>
          <a:p>
            <a:endParaRPr lang="ru-RU" sz="1100" b="1"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На восьми фронтах моей отчизны</a:t>
            </a:r>
          </a:p>
          <a:p>
            <a:r>
              <a:rPr lang="ru-RU" sz="1100" b="1" dirty="0">
                <a:latin typeface="Times New Roman" panose="02020603050405020304" pitchFamily="18" charset="0"/>
                <a:cs typeface="Times New Roman" panose="02020603050405020304" pitchFamily="18" charset="0"/>
              </a:rPr>
              <a:t>Уносил войны водоворот</a:t>
            </a:r>
          </a:p>
          <a:p>
            <a:r>
              <a:rPr lang="ru-RU" sz="1100" b="1" dirty="0">
                <a:latin typeface="Times New Roman" panose="02020603050405020304" pitchFamily="18" charset="0"/>
                <a:cs typeface="Times New Roman" panose="02020603050405020304" pitchFamily="18" charset="0"/>
              </a:rPr>
              <a:t>Каждую минуту десять жизней,</a:t>
            </a:r>
          </a:p>
          <a:p>
            <a:r>
              <a:rPr lang="ru-RU" sz="1100" b="1" dirty="0">
                <a:latin typeface="Times New Roman" panose="02020603050405020304" pitchFamily="18" charset="0"/>
                <a:cs typeface="Times New Roman" panose="02020603050405020304" pitchFamily="18" charset="0"/>
              </a:rPr>
              <a:t>Значит, каждый час уже шестьсот!..</a:t>
            </a:r>
          </a:p>
          <a:p>
            <a:endParaRPr lang="ru-RU" sz="1100" b="1"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И вот так четыре горьких года,</a:t>
            </a:r>
          </a:p>
          <a:p>
            <a:r>
              <a:rPr lang="ru-RU" sz="1100" b="1" dirty="0">
                <a:latin typeface="Times New Roman" panose="02020603050405020304" pitchFamily="18" charset="0"/>
                <a:cs typeface="Times New Roman" panose="02020603050405020304" pitchFamily="18" charset="0"/>
              </a:rPr>
              <a:t>День за днем - невероятный счет!</a:t>
            </a:r>
          </a:p>
          <a:p>
            <a:r>
              <a:rPr lang="ru-RU" sz="1100" b="1" dirty="0">
                <a:latin typeface="Times New Roman" panose="02020603050405020304" pitchFamily="18" charset="0"/>
                <a:cs typeface="Times New Roman" panose="02020603050405020304" pitchFamily="18" charset="0"/>
              </a:rPr>
              <a:t>Ради нашей чести и свободы</a:t>
            </a:r>
          </a:p>
          <a:p>
            <a:r>
              <a:rPr lang="ru-RU" sz="1100" b="1" dirty="0">
                <a:latin typeface="Times New Roman" panose="02020603050405020304" pitchFamily="18" charset="0"/>
                <a:cs typeface="Times New Roman" panose="02020603050405020304" pitchFamily="18" charset="0"/>
              </a:rPr>
              <a:t>Все сумел и одолел потоп.</a:t>
            </a:r>
          </a:p>
          <a:p>
            <a:endParaRPr lang="ru-RU" sz="1100" b="1"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Мир пришел как дождь, как чудеса,</a:t>
            </a:r>
          </a:p>
          <a:p>
            <a:r>
              <a:rPr lang="ru-RU" sz="1100" b="1" dirty="0">
                <a:latin typeface="Times New Roman" panose="02020603050405020304" pitchFamily="18" charset="0"/>
                <a:cs typeface="Times New Roman" panose="02020603050405020304" pitchFamily="18" charset="0"/>
              </a:rPr>
              <a:t>Яркой синью душу </a:t>
            </a:r>
            <a:r>
              <a:rPr lang="ru-RU" sz="1100" b="1" dirty="0" err="1">
                <a:latin typeface="Times New Roman" panose="02020603050405020304" pitchFamily="18" charset="0"/>
                <a:cs typeface="Times New Roman" panose="02020603050405020304" pitchFamily="18" charset="0"/>
              </a:rPr>
              <a:t>опаля</a:t>
            </a:r>
            <a:r>
              <a:rPr lang="ru-RU" sz="1100" b="1" dirty="0">
                <a:latin typeface="Times New Roman" panose="02020603050405020304" pitchFamily="18" charset="0"/>
                <a:cs typeface="Times New Roman" panose="02020603050405020304" pitchFamily="18" charset="0"/>
              </a:rPr>
              <a:t>...</a:t>
            </a:r>
          </a:p>
          <a:p>
            <a:r>
              <a:rPr lang="ru-RU" sz="1100" b="1" dirty="0">
                <a:latin typeface="Times New Roman" panose="02020603050405020304" pitchFamily="18" charset="0"/>
                <a:cs typeface="Times New Roman" panose="02020603050405020304" pitchFamily="18" charset="0"/>
              </a:rPr>
              <a:t>В вешний вечер, на птичьи голоса,</a:t>
            </a:r>
          </a:p>
          <a:p>
            <a:r>
              <a:rPr lang="ru-RU" sz="1100" b="1" dirty="0">
                <a:latin typeface="Times New Roman" panose="02020603050405020304" pitchFamily="18" charset="0"/>
                <a:cs typeface="Times New Roman" panose="02020603050405020304" pitchFamily="18" charset="0"/>
              </a:rPr>
              <a:t>Облаков вздымая паруса,</a:t>
            </a:r>
          </a:p>
          <a:p>
            <a:endParaRPr lang="ru-RU" sz="1100" b="1"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И, шагая за высокой новью,</a:t>
            </a:r>
          </a:p>
          <a:p>
            <a:r>
              <a:rPr lang="ru-RU" sz="1100" b="1" dirty="0">
                <a:latin typeface="Times New Roman" panose="02020603050405020304" pitchFamily="18" charset="0"/>
                <a:cs typeface="Times New Roman" panose="02020603050405020304" pitchFamily="18" charset="0"/>
              </a:rPr>
              <a:t>Помните о том, что всякий час</a:t>
            </a:r>
          </a:p>
          <a:p>
            <a:r>
              <a:rPr lang="ru-RU" sz="1100" b="1" dirty="0">
                <a:latin typeface="Times New Roman" panose="02020603050405020304" pitchFamily="18" charset="0"/>
                <a:cs typeface="Times New Roman" panose="02020603050405020304" pitchFamily="18" charset="0"/>
              </a:rPr>
              <a:t>Вечно смотрят с верой и любовью</a:t>
            </a:r>
          </a:p>
          <a:p>
            <a:r>
              <a:rPr lang="ru-RU" sz="1100" b="1" dirty="0">
                <a:latin typeface="Times New Roman" panose="02020603050405020304" pitchFamily="18" charset="0"/>
                <a:cs typeface="Times New Roman" panose="02020603050405020304" pitchFamily="18" charset="0"/>
              </a:rPr>
              <a:t>Вслед вам те, кто погибал за в</a:t>
            </a:r>
            <a:r>
              <a:rPr lang="ru-RU" sz="1100" dirty="0">
                <a:latin typeface="Times New Roman" panose="02020603050405020304" pitchFamily="18" charset="0"/>
                <a:cs typeface="Times New Roman" panose="02020603050405020304" pitchFamily="18" charset="0"/>
              </a:rPr>
              <a:t>ас! </a:t>
            </a:r>
          </a:p>
        </p:txBody>
      </p:sp>
    </p:spTree>
    <p:extLst>
      <p:ext uri="{BB962C8B-B14F-4D97-AF65-F5344CB8AC3E}">
        <p14:creationId xmlns:p14="http://schemas.microsoft.com/office/powerpoint/2010/main" val="239560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7076364"/>
          </a:xfrm>
        </p:spPr>
      </p:pic>
      <p:sp>
        <p:nvSpPr>
          <p:cNvPr id="2" name="Заголовок 1"/>
          <p:cNvSpPr>
            <a:spLocks noGrp="1"/>
          </p:cNvSpPr>
          <p:nvPr>
            <p:ph type="title"/>
          </p:nvPr>
        </p:nvSpPr>
        <p:spPr>
          <a:xfrm>
            <a:off x="1405717" y="412360"/>
            <a:ext cx="4885899" cy="2467318"/>
          </a:xfrm>
        </p:spPr>
        <p:txBody>
          <a:bodyPr>
            <a:no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
            </a:r>
            <a:br>
              <a:rPr lang="ru-RU" sz="28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1А </a:t>
            </a:r>
            <a:r>
              <a:rPr lang="ru-RU" sz="2400" b="1" dirty="0" smtClean="0">
                <a:solidFill>
                  <a:srgbClr val="C00000"/>
                </a:solidFill>
                <a:latin typeface="Times New Roman" panose="02020603050405020304" pitchFamily="18" charset="0"/>
                <a:cs typeface="Times New Roman" panose="02020603050405020304" pitchFamily="18" charset="0"/>
              </a:rPr>
              <a:t>класс</a:t>
            </a:r>
            <a:r>
              <a:rPr lang="ru-RU" sz="1400" b="1" dirty="0" smtClean="0">
                <a:solidFill>
                  <a:srgbClr val="C00000"/>
                </a:solidFill>
                <a:latin typeface="Times New Roman" panose="02020603050405020304" pitchFamily="18" charset="0"/>
                <a:cs typeface="Times New Roman" panose="02020603050405020304" pitchFamily="18" charset="0"/>
              </a:rPr>
              <a:t/>
            </a:r>
            <a:br>
              <a:rPr lang="ru-RU" sz="14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Евдокии Давыдовны Бершанской</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советской лётчицы , участницы ВОв, командира 46-го гвардейского ночного бомбардировочного </a:t>
            </a:r>
            <a:r>
              <a:rPr lang="ru-RU" sz="2000" b="1" dirty="0" smtClean="0">
                <a:solidFill>
                  <a:srgbClr val="FF0000"/>
                </a:solidFill>
                <a:latin typeface="Times New Roman" panose="02020603050405020304" pitchFamily="18" charset="0"/>
                <a:cs typeface="Times New Roman" panose="02020603050405020304" pitchFamily="18" charset="0"/>
              </a:rPr>
              <a:t>полка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18 чел., </a:t>
            </a:r>
            <a:r>
              <a:rPr lang="ru-RU" sz="2000" b="1" dirty="0" err="1" smtClean="0">
                <a:solidFill>
                  <a:srgbClr val="C00000"/>
                </a:solidFill>
                <a:latin typeface="Times New Roman" panose="02020603050405020304" pitchFamily="18" charset="0"/>
                <a:cs typeface="Times New Roman" panose="02020603050405020304" pitchFamily="18" charset="0"/>
              </a:rPr>
              <a:t>кл.рук.Мирзоева</a:t>
            </a:r>
            <a:r>
              <a:rPr lang="ru-RU" sz="2000" b="1" dirty="0" smtClean="0">
                <a:solidFill>
                  <a:srgbClr val="C00000"/>
                </a:solidFill>
                <a:latin typeface="Times New Roman" panose="02020603050405020304" pitchFamily="18" charset="0"/>
                <a:cs typeface="Times New Roman" panose="02020603050405020304" pitchFamily="18" charset="0"/>
              </a:rPr>
              <a:t> Г.В.)</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3057098"/>
            <a:ext cx="3480180" cy="2634017"/>
          </a:xfrm>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618" y="2879678"/>
            <a:ext cx="2533650" cy="3181350"/>
          </a:xfrm>
          <a:prstGeom prst="rect">
            <a:avLst/>
          </a:prstGeom>
        </p:spPr>
      </p:pic>
      <p:sp>
        <p:nvSpPr>
          <p:cNvPr id="7" name="Прямоугольник 6"/>
          <p:cNvSpPr/>
          <p:nvPr/>
        </p:nvSpPr>
        <p:spPr>
          <a:xfrm>
            <a:off x="4135273" y="3105835"/>
            <a:ext cx="3070746" cy="313932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В ходе Великой Отечественной войны в 28 лет возглавила сформированный женский бомбардировочный полк</a:t>
            </a:r>
          </a:p>
          <a:p>
            <a:r>
              <a:rPr lang="ru-RU" b="1" dirty="0" smtClean="0">
                <a:latin typeface="Times New Roman" panose="02020603050405020304" pitchFamily="18" charset="0"/>
                <a:cs typeface="Times New Roman" panose="02020603050405020304" pitchFamily="18" charset="0"/>
              </a:rPr>
              <a:t>Под её командованием полк сражался до окончания войны</a:t>
            </a:r>
          </a:p>
          <a:p>
            <a:r>
              <a:rPr lang="ru-RU" b="1" dirty="0" smtClean="0">
                <a:latin typeface="Times New Roman" panose="02020603050405020304" pitchFamily="18" charset="0"/>
                <a:cs typeface="Times New Roman" panose="02020603050405020304" pitchFamily="18" charset="0"/>
              </a:rPr>
              <a:t>23 лётчицы полка были удостоены звания Героя Советского Союза</a:t>
            </a:r>
            <a:endParaRPr lang="ru-RU"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540" y="3929418"/>
            <a:ext cx="3375548" cy="2731342"/>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024" y="602776"/>
            <a:ext cx="3710502" cy="3213563"/>
          </a:xfrm>
          <a:prstGeom prst="rect">
            <a:avLst/>
          </a:prstGeom>
        </p:spPr>
      </p:pic>
    </p:spTree>
    <p:extLst>
      <p:ext uri="{BB962C8B-B14F-4D97-AF65-F5344CB8AC3E}">
        <p14:creationId xmlns:p14="http://schemas.microsoft.com/office/powerpoint/2010/main" val="3298385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184"/>
            <a:ext cx="12192000" cy="7287905"/>
          </a:xfrm>
        </p:spPr>
      </p:pic>
      <p:sp>
        <p:nvSpPr>
          <p:cNvPr id="2" name="Заголовок 1"/>
          <p:cNvSpPr>
            <a:spLocks noGrp="1"/>
          </p:cNvSpPr>
          <p:nvPr>
            <p:ph type="title"/>
          </p:nvPr>
        </p:nvSpPr>
        <p:spPr>
          <a:xfrm>
            <a:off x="-996287" y="191068"/>
            <a:ext cx="11313994" cy="1914409"/>
          </a:xfrm>
        </p:spPr>
        <p:txBody>
          <a:bodyPr>
            <a:noAutofit/>
          </a:bodyPr>
          <a:lstStyle/>
          <a:p>
            <a:pPr algn="ctr"/>
            <a:r>
              <a:rPr lang="ru-RU" sz="3600" b="1" dirty="0">
                <a:solidFill>
                  <a:srgbClr val="C00000"/>
                </a:solidFill>
                <a:latin typeface="Times New Roman" panose="02020603050405020304" pitchFamily="18" charset="0"/>
                <a:cs typeface="Times New Roman" panose="02020603050405020304" pitchFamily="18" charset="0"/>
              </a:rPr>
              <a:t/>
            </a:r>
            <a:br>
              <a:rPr lang="ru-RU" sz="3600" b="1" dirty="0">
                <a:solidFill>
                  <a:srgbClr val="C0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
            </a:r>
            <a:br>
              <a:rPr lang="ru-RU" sz="3600" b="1" dirty="0" smtClean="0">
                <a:solidFill>
                  <a:srgbClr val="C00000"/>
                </a:solidFill>
                <a:latin typeface="Times New Roman" panose="02020603050405020304" pitchFamily="18" charset="0"/>
                <a:cs typeface="Times New Roman" panose="02020603050405020304" pitchFamily="18" charset="0"/>
              </a:rPr>
            </a:br>
            <a:r>
              <a:rPr lang="ru-RU" sz="3600" b="1" dirty="0">
                <a:solidFill>
                  <a:srgbClr val="C00000"/>
                </a:solidFill>
                <a:latin typeface="Times New Roman" panose="02020603050405020304" pitchFamily="18" charset="0"/>
                <a:cs typeface="Times New Roman" panose="02020603050405020304" pitchFamily="18" charset="0"/>
              </a:rPr>
              <a:t/>
            </a:r>
            <a:br>
              <a:rPr lang="ru-RU" sz="3600" b="1" dirty="0">
                <a:solidFill>
                  <a:srgbClr val="C0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
            </a:r>
            <a:br>
              <a:rPr lang="ru-RU" sz="3600" b="1" dirty="0" smtClean="0">
                <a:solidFill>
                  <a:srgbClr val="C0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
            </a:r>
            <a:br>
              <a:rPr lang="ru-RU" sz="3600" b="1" dirty="0" smtClean="0">
                <a:solidFill>
                  <a:srgbClr val="C0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1Б </a:t>
            </a:r>
            <a:r>
              <a:rPr lang="ru-RU" sz="2800" b="1" dirty="0" smtClean="0">
                <a:solidFill>
                  <a:srgbClr val="C00000"/>
                </a:solidFill>
                <a:latin typeface="Times New Roman" panose="02020603050405020304" pitchFamily="18" charset="0"/>
                <a:cs typeface="Times New Roman" panose="02020603050405020304" pitchFamily="18" charset="0"/>
              </a:rPr>
              <a:t>класс</a:t>
            </a:r>
            <a:r>
              <a:rPr lang="ru-RU" sz="2000" b="1" dirty="0" smtClean="0">
                <a:solidFill>
                  <a:srgbClr val="C00000"/>
                </a:solidFill>
                <a:latin typeface="Times New Roman" panose="02020603050405020304" pitchFamily="18" charset="0"/>
                <a:cs typeface="Times New Roman" panose="02020603050405020304" pitchFamily="18" charset="0"/>
              </a:rPr>
              <a:t>.</a:t>
            </a:r>
            <a:r>
              <a:rPr lang="ru-RU" sz="2800" b="1" dirty="0" smtClean="0">
                <a:solidFill>
                  <a:srgbClr val="C00000"/>
                </a:solidFill>
                <a:latin typeface="Times New Roman" panose="02020603050405020304" pitchFamily="18" charset="0"/>
                <a:cs typeface="Times New Roman" panose="02020603050405020304" pitchFamily="18" charset="0"/>
              </a:rPr>
              <a:t/>
            </a:r>
            <a:br>
              <a:rPr lang="ru-RU" sz="28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Дмитрия Федоровича Лавриненко</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Советского офицера, участника ВОВ,</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Героя </a:t>
            </a:r>
            <a:r>
              <a:rPr lang="ru-RU" sz="2000" b="1" dirty="0">
                <a:solidFill>
                  <a:srgbClr val="FF0000"/>
                </a:solidFill>
                <a:latin typeface="Times New Roman" panose="02020603050405020304" pitchFamily="18" charset="0"/>
                <a:cs typeface="Times New Roman" panose="02020603050405020304" pitchFamily="18" charset="0"/>
              </a:rPr>
              <a:t>Советского </a:t>
            </a:r>
            <a:r>
              <a:rPr lang="ru-RU" sz="2000" b="1" dirty="0" smtClean="0">
                <a:solidFill>
                  <a:srgbClr val="FF0000"/>
                </a:solidFill>
                <a:latin typeface="Times New Roman" panose="02020603050405020304" pitchFamily="18" charset="0"/>
                <a:cs typeface="Times New Roman" panose="02020603050405020304" pitchFamily="18" charset="0"/>
              </a:rPr>
              <a:t>Союза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17 чел., кл.рук.Луханина В.А.</a:t>
            </a:r>
            <a:r>
              <a:rPr lang="ru-RU" b="1" dirty="0">
                <a:solidFill>
                  <a:srgbClr val="C00000"/>
                </a:solidFill>
              </a:rPr>
              <a:t/>
            </a:r>
            <a:br>
              <a:rPr lang="ru-RU" b="1" dirty="0">
                <a:solidFill>
                  <a:srgbClr val="C00000"/>
                </a:solidFill>
              </a:rPr>
            </a:b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032" y="2299646"/>
            <a:ext cx="2763672" cy="3391470"/>
          </a:xfrm>
          <a:prstGeom prst="rect">
            <a:avLst/>
          </a:prstGeom>
        </p:spPr>
      </p:pic>
      <p:sp>
        <p:nvSpPr>
          <p:cNvPr id="6" name="Прямоугольник 5"/>
          <p:cNvSpPr/>
          <p:nvPr/>
        </p:nvSpPr>
        <p:spPr>
          <a:xfrm>
            <a:off x="4394578" y="1720840"/>
            <a:ext cx="3821374" cy="4801314"/>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С именем Лавриненко был связан  каждый километр боевого пути 1-й гвардейской танковой бригады. Дмитрий Лавриненко всегда показывал пример личной храбрости, мужества и отваги, командирской сметливости и расчётливости… </a:t>
            </a:r>
          </a:p>
          <a:p>
            <a:r>
              <a:rPr lang="ru-RU" b="1" dirty="0" smtClean="0">
                <a:latin typeface="Times New Roman" panose="02020603050405020304" pitchFamily="18" charset="0"/>
                <a:cs typeface="Times New Roman" panose="02020603050405020304" pitchFamily="18" charset="0"/>
              </a:rPr>
              <a:t>28  кровопролитных боёв с противником было на его счету. Трижды горела машина Дмитрия Лавриненко, но отважный танкист из самых тяжёлых ситуаций выходил невредимым. Он уничтожил 52 фашистских танка. История минувшей войны не знает другого такого примера. </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554" y="560941"/>
            <a:ext cx="3384645" cy="277965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170" y="3534768"/>
            <a:ext cx="2656764" cy="2620198"/>
          </a:xfrm>
          <a:prstGeom prst="rect">
            <a:avLst/>
          </a:prstGeom>
        </p:spPr>
      </p:pic>
    </p:spTree>
    <p:extLst>
      <p:ext uri="{BB962C8B-B14F-4D97-AF65-F5344CB8AC3E}">
        <p14:creationId xmlns:p14="http://schemas.microsoft.com/office/powerpoint/2010/main" val="408142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96633" cy="6858000"/>
          </a:xfrm>
        </p:spPr>
      </p:pic>
      <p:sp>
        <p:nvSpPr>
          <p:cNvPr id="2" name="Заголовок 1"/>
          <p:cNvSpPr>
            <a:spLocks noGrp="1"/>
          </p:cNvSpPr>
          <p:nvPr>
            <p:ph type="title"/>
          </p:nvPr>
        </p:nvSpPr>
        <p:spPr>
          <a:xfrm>
            <a:off x="1405719" y="723330"/>
            <a:ext cx="5759356" cy="2156348"/>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2А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Щербины Федора Андреевича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Кубанского казачьего политика </a:t>
            </a:r>
            <a:r>
              <a:rPr lang="ru-RU" sz="2000" b="1" dirty="0">
                <a:solidFill>
                  <a:srgbClr val="FF0000"/>
                </a:solidFill>
                <a:latin typeface="Times New Roman" panose="02020603050405020304" pitchFamily="18" charset="0"/>
                <a:cs typeface="Times New Roman" panose="02020603050405020304" pitchFamily="18" charset="0"/>
              </a:rPr>
              <a:t>и </a:t>
            </a:r>
            <a:r>
              <a:rPr lang="ru-RU" sz="2000" b="1" dirty="0" smtClean="0">
                <a:solidFill>
                  <a:srgbClr val="FF0000"/>
                </a:solidFill>
                <a:latin typeface="Times New Roman" panose="02020603050405020304" pitchFamily="18" charset="0"/>
                <a:cs typeface="Times New Roman" panose="02020603050405020304" pitchFamily="18" charset="0"/>
              </a:rPr>
              <a:t>общественного деятеля, историка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(В классе 18 учеников, </a:t>
            </a:r>
            <a:r>
              <a:rPr lang="ru-RU" sz="2000" b="1" dirty="0" err="1" smtClean="0">
                <a:solidFill>
                  <a:srgbClr val="FF0000"/>
                </a:solidFill>
                <a:latin typeface="Times New Roman" panose="02020603050405020304" pitchFamily="18" charset="0"/>
                <a:cs typeface="Times New Roman" panose="02020603050405020304" pitchFamily="18" charset="0"/>
              </a:rPr>
              <a:t>кл.рук</a:t>
            </a:r>
            <a:r>
              <a:rPr lang="ru-RU" sz="2000" b="1" dirty="0" smtClean="0">
                <a:solidFill>
                  <a:srgbClr val="FF0000"/>
                </a:solidFill>
                <a:latin typeface="Times New Roman" panose="02020603050405020304" pitchFamily="18" charset="0"/>
                <a:cs typeface="Times New Roman" panose="02020603050405020304" pitchFamily="18" charset="0"/>
              </a:rPr>
              <a:t>. Василенко Л.А.)</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19" y="2497539"/>
            <a:ext cx="3357350" cy="3193577"/>
          </a:xfrm>
          <a:prstGeom prst="rect">
            <a:avLst/>
          </a:prstGeom>
        </p:spPr>
      </p:pic>
      <p:sp>
        <p:nvSpPr>
          <p:cNvPr id="6" name="Прямоугольник 5"/>
          <p:cNvSpPr/>
          <p:nvPr/>
        </p:nvSpPr>
        <p:spPr>
          <a:xfrm>
            <a:off x="4885899" y="2497538"/>
            <a:ext cx="3357350" cy="3785652"/>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Кубанский казачий политик</a:t>
            </a:r>
          </a:p>
          <a:p>
            <a:r>
              <a:rPr lang="ru-RU" sz="2000" b="1" dirty="0" smtClean="0">
                <a:latin typeface="Times New Roman" panose="02020603050405020304" pitchFamily="18" charset="0"/>
                <a:cs typeface="Times New Roman" panose="02020603050405020304" pitchFamily="18" charset="0"/>
              </a:rPr>
              <a:t> и общественный деятель, историк, основоположник российской бюджетной статистики, член-корреспондент Императорской Академии наук, член Кубанской Рады, глава Верховного суда Кубанской народной республики, поэт, писатель</a:t>
            </a:r>
            <a:endParaRPr lang="ru-RU" sz="20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4067" y="3404315"/>
            <a:ext cx="3712190" cy="264164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8030" y="323857"/>
            <a:ext cx="3998794" cy="2955294"/>
          </a:xfrm>
          <a:prstGeom prst="rect">
            <a:avLst/>
          </a:prstGeom>
        </p:spPr>
      </p:pic>
    </p:spTree>
    <p:extLst>
      <p:ext uri="{BB962C8B-B14F-4D97-AF65-F5344CB8AC3E}">
        <p14:creationId xmlns:p14="http://schemas.microsoft.com/office/powerpoint/2010/main" val="50013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9307"/>
            <a:ext cx="12310281" cy="7779223"/>
          </a:xfrm>
        </p:spPr>
      </p:pic>
      <p:sp>
        <p:nvSpPr>
          <p:cNvPr id="2" name="Заголовок 1"/>
          <p:cNvSpPr>
            <a:spLocks noGrp="1"/>
          </p:cNvSpPr>
          <p:nvPr>
            <p:ph type="title"/>
          </p:nvPr>
        </p:nvSpPr>
        <p:spPr>
          <a:xfrm>
            <a:off x="3091217" y="761427"/>
            <a:ext cx="7008126" cy="1408567"/>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2Б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Георгия Константиновича Жукова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Героя Советского Союза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В классе 15 учеников, кл.рук.Ивашко О.Н.)</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04" y="1666502"/>
            <a:ext cx="2961415" cy="3710716"/>
          </a:xfrm>
          <a:prstGeom prst="rect">
            <a:avLst/>
          </a:prstGeom>
        </p:spPr>
      </p:pic>
      <p:sp>
        <p:nvSpPr>
          <p:cNvPr id="7" name="Прямоугольник 6"/>
          <p:cNvSpPr/>
          <p:nvPr/>
        </p:nvSpPr>
        <p:spPr>
          <a:xfrm>
            <a:off x="4148919" y="1666502"/>
            <a:ext cx="3275463" cy="3847207"/>
          </a:xfrm>
          <a:prstGeom prst="rect">
            <a:avLst/>
          </a:prstGeom>
        </p:spPr>
        <p:txBody>
          <a:bodyPr wrap="square">
            <a:spAutoFit/>
          </a:bodyPr>
          <a:lstStyle/>
          <a:p>
            <a:r>
              <a:rPr lang="ru-RU" dirty="0" smtClean="0"/>
              <a:t> </a:t>
            </a:r>
            <a:r>
              <a:rPr lang="ru-RU" sz="1600" b="1" dirty="0" smtClean="0">
                <a:latin typeface="Times New Roman" panose="02020603050405020304" pitchFamily="18" charset="0"/>
                <a:cs typeface="Times New Roman" panose="02020603050405020304" pitchFamily="18" charset="0"/>
              </a:rPr>
              <a:t>Для меня главным было служение Родине, своему народу. И с чистой совестью могу сказать: я сделал все, чтобы выполнить этот свой долг. Дни моих самых больших радостей совпали с радостями Отечества. Тревога Родины, ее потери и огорчения всегда волновали меня больше, чем личные. Я прожил жизнь с сознанием, что приношу пользу народу, а это главное для любой жизни. Георгий Жуков. «Воспоминания и размышления» М. 2002, Т. </a:t>
            </a:r>
            <a:r>
              <a:rPr lang="ru-RU" b="1" dirty="0" smtClean="0">
                <a:latin typeface="Times New Roman" panose="02020603050405020304" pitchFamily="18" charset="0"/>
                <a:cs typeface="Times New Roman" panose="02020603050405020304" pitchFamily="18" charset="0"/>
              </a:rPr>
              <a:t>2, </a:t>
            </a:r>
            <a:endParaRPr lang="ru-RU"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382" y="3075069"/>
            <a:ext cx="4155742" cy="3135758"/>
          </a:xfrm>
          <a:prstGeom prst="rect">
            <a:avLst/>
          </a:prstGeom>
        </p:spPr>
      </p:pic>
    </p:spTree>
    <p:extLst>
      <p:ext uri="{BB962C8B-B14F-4D97-AF65-F5344CB8AC3E}">
        <p14:creationId xmlns:p14="http://schemas.microsoft.com/office/powerpoint/2010/main" val="405085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405718" y="723330"/>
            <a:ext cx="6114198" cy="1883392"/>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3А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Антона Андреевича Головатого, казачьего атамана, инициатора переселения казаков на Кубань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19 учеников, </a:t>
            </a:r>
            <a:r>
              <a:rPr lang="ru-RU" sz="2000" b="1" dirty="0" err="1" smtClean="0">
                <a:solidFill>
                  <a:srgbClr val="C00000"/>
                </a:solidFill>
                <a:latin typeface="Times New Roman" panose="02020603050405020304" pitchFamily="18" charset="0"/>
                <a:cs typeface="Times New Roman" panose="02020603050405020304" pitchFamily="18" charset="0"/>
              </a:rPr>
              <a:t>кл.руковод.Штоль</a:t>
            </a:r>
            <a:r>
              <a:rPr lang="ru-RU" sz="2000" b="1" dirty="0" smtClean="0">
                <a:solidFill>
                  <a:srgbClr val="C00000"/>
                </a:solidFill>
                <a:latin typeface="Times New Roman" panose="02020603050405020304" pitchFamily="18" charset="0"/>
                <a:cs typeface="Times New Roman" panose="02020603050405020304" pitchFamily="18" charset="0"/>
              </a:rPr>
              <a:t> Е.И</a:t>
            </a:r>
            <a:r>
              <a:rPr lang="ru-RU" sz="2000" b="1" dirty="0" smtClean="0">
                <a:solidFill>
                  <a:srgbClr val="FF0000"/>
                </a:solidFill>
                <a:latin typeface="Times New Roman" panose="02020603050405020304" pitchFamily="18" charset="0"/>
                <a:cs typeface="Times New Roman" panose="02020603050405020304" pitchFamily="18" charset="0"/>
              </a:rPr>
              <a:t>.</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sp>
        <p:nvSpPr>
          <p:cNvPr id="6" name="Прямоугольник 5"/>
          <p:cNvSpPr/>
          <p:nvPr/>
        </p:nvSpPr>
        <p:spPr>
          <a:xfrm>
            <a:off x="4285396" y="2019869"/>
            <a:ext cx="3302759" cy="4247317"/>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Антон Андреевич Головатый не просто казачий атаман, судья и армейский бригадир, но и талантливый администратор Черноморского Казачьего войска, человек, уговоривший своих казаков переселиться на Кубань.</a:t>
            </a:r>
          </a:p>
          <a:p>
            <a:r>
              <a:rPr lang="ru-RU" b="1" dirty="0" smtClean="0">
                <a:latin typeface="Times New Roman" panose="02020603050405020304" pitchFamily="18" charset="0"/>
                <a:cs typeface="Times New Roman" panose="02020603050405020304" pitchFamily="18" charset="0"/>
              </a:rPr>
              <a:t>Антон Андреевич участвовал в казачьих морских походах Русско-турецкой войны 1768— 1774 годов</a:t>
            </a:r>
          </a:p>
          <a:p>
            <a:r>
              <a:rPr lang="ru-RU" b="1" dirty="0" smtClean="0">
                <a:latin typeface="Times New Roman" panose="02020603050405020304" pitchFamily="18" charset="0"/>
                <a:cs typeface="Times New Roman" panose="02020603050405020304" pitchFamily="18" charset="0"/>
              </a:rPr>
              <a:t> и немало времени посвящал строительству флота.</a:t>
            </a:r>
            <a:endParaRPr lang="ru-RU"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958" y="2497540"/>
            <a:ext cx="2906973" cy="3193576"/>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1929" y="3476766"/>
            <a:ext cx="4044286" cy="3087806"/>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0986" y="481084"/>
            <a:ext cx="4085229" cy="2831909"/>
          </a:xfrm>
          <a:prstGeom prst="rect">
            <a:avLst/>
          </a:prstGeom>
        </p:spPr>
      </p:pic>
    </p:spTree>
    <p:extLst>
      <p:ext uri="{BB962C8B-B14F-4D97-AF65-F5344CB8AC3E}">
        <p14:creationId xmlns:p14="http://schemas.microsoft.com/office/powerpoint/2010/main" val="33433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921"/>
            <a:ext cx="12310281" cy="6977921"/>
          </a:xfrm>
        </p:spPr>
      </p:pic>
      <p:sp>
        <p:nvSpPr>
          <p:cNvPr id="2" name="Заголовок 1"/>
          <p:cNvSpPr>
            <a:spLocks noGrp="1"/>
          </p:cNvSpPr>
          <p:nvPr>
            <p:ph type="title"/>
          </p:nvPr>
        </p:nvSpPr>
        <p:spPr>
          <a:xfrm>
            <a:off x="1405718" y="723330"/>
            <a:ext cx="10271620" cy="1465234"/>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3Б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Александра Васильевича Суворова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русского полководца, национального Героя России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19 человек, </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err="1" smtClean="0">
                <a:solidFill>
                  <a:srgbClr val="C00000"/>
                </a:solidFill>
                <a:latin typeface="Times New Roman" panose="02020603050405020304" pitchFamily="18" charset="0"/>
                <a:cs typeface="Times New Roman" panose="02020603050405020304" pitchFamily="18" charset="0"/>
              </a:rPr>
              <a:t>кл.рук</a:t>
            </a:r>
            <a:r>
              <a:rPr lang="ru-RU" sz="2000" b="1" dirty="0" smtClean="0">
                <a:solidFill>
                  <a:srgbClr val="C00000"/>
                </a:solidFill>
                <a:latin typeface="Times New Roman" panose="02020603050405020304" pitchFamily="18" charset="0"/>
                <a:cs typeface="Times New Roman" panose="02020603050405020304" pitchFamily="18" charset="0"/>
              </a:rPr>
              <a:t>. Крушиневская В.В.</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36" y="1664076"/>
            <a:ext cx="2790410" cy="3193576"/>
          </a:xfrm>
          <a:prstGeom prst="rect">
            <a:avLst/>
          </a:prstGeom>
        </p:spPr>
      </p:pic>
      <p:sp>
        <p:nvSpPr>
          <p:cNvPr id="7" name="Прямоугольник 6"/>
          <p:cNvSpPr/>
          <p:nvPr/>
        </p:nvSpPr>
        <p:spPr>
          <a:xfrm>
            <a:off x="3985146" y="2023672"/>
            <a:ext cx="3643953" cy="4801314"/>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Граф (1789), Князь (с 1799) </a:t>
            </a:r>
            <a:r>
              <a:rPr lang="ru-RU" b="1" dirty="0" err="1" smtClean="0">
                <a:latin typeface="Times New Roman" panose="02020603050405020304" pitchFamily="18" charset="0"/>
                <a:cs typeface="Times New Roman" panose="02020603050405020304" pitchFamily="18" charset="0"/>
              </a:rPr>
              <a:t>Алекса́ндр</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Васи́льевич</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Суво́ров</a:t>
            </a:r>
            <a:r>
              <a:rPr lang="ru-RU" b="1" dirty="0" smtClean="0">
                <a:latin typeface="Times New Roman" panose="02020603050405020304" pitchFamily="18" charset="0"/>
                <a:cs typeface="Times New Roman" panose="02020603050405020304" pitchFamily="18" charset="0"/>
              </a:rPr>
              <a:t> (13  ноября 1730 —</a:t>
            </a:r>
          </a:p>
          <a:p>
            <a:r>
              <a:rPr lang="ru-RU" b="1" dirty="0" smtClean="0">
                <a:latin typeface="Times New Roman" panose="02020603050405020304" pitchFamily="18" charset="0"/>
                <a:cs typeface="Times New Roman" panose="02020603050405020304" pitchFamily="18" charset="0"/>
              </a:rPr>
              <a:t> 6  мая 1800) — русский полководец, основоположник отечественной военной теории, национальный герой России. Генералиссимус (1799), генерал-фельдмаршал (1794), генерал-фельдмаршал Священной Римской империи , кавалер всех российских орденов своего времени, вручавшийся мужчинам. За всю свою карьеру полководца не проиграл ни одного сражения. Всего дал более 60 крупных сражений</a:t>
            </a:r>
            <a:endParaRPr lang="ru-RU"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326" y="3369039"/>
            <a:ext cx="4462817" cy="2924817"/>
          </a:xfrm>
          <a:prstGeom prst="rect">
            <a:avLst/>
          </a:prstGeom>
        </p:spPr>
      </p:pic>
    </p:spTree>
    <p:extLst>
      <p:ext uri="{BB962C8B-B14F-4D97-AF65-F5344CB8AC3E}">
        <p14:creationId xmlns:p14="http://schemas.microsoft.com/office/powerpoint/2010/main" val="177160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59" y="0"/>
            <a:ext cx="12437659" cy="6858000"/>
          </a:xfrm>
        </p:spPr>
      </p:pic>
      <p:sp>
        <p:nvSpPr>
          <p:cNvPr id="2" name="Заголовок 1"/>
          <p:cNvSpPr>
            <a:spLocks noGrp="1"/>
          </p:cNvSpPr>
          <p:nvPr>
            <p:ph type="title"/>
          </p:nvPr>
        </p:nvSpPr>
        <p:spPr>
          <a:xfrm>
            <a:off x="-1078173" y="723331"/>
            <a:ext cx="12801599" cy="1629011"/>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4А класс</a:t>
            </a:r>
            <a:br>
              <a:rPr lang="ru-RU" sz="36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имени</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Ивана Васильевича Павлюченко</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Героя Советского Союза</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командира эскадрилий 525-го штурмового авиационного полка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В классе 19 учеников, кл.руковод.Николаева В.Б</a:t>
            </a:r>
            <a:r>
              <a:rPr lang="ru-RU" dirty="0">
                <a:solidFill>
                  <a:srgbClr val="C00000"/>
                </a:solidFill>
              </a:rPr>
              <a:t/>
            </a:r>
            <a:br>
              <a:rPr lang="ru-RU" dirty="0">
                <a:solidFill>
                  <a:srgbClr val="C00000"/>
                </a:solidFill>
              </a:rPr>
            </a:b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05719" y="2497540"/>
            <a:ext cx="3480180" cy="3193576"/>
          </a:xfrm>
        </p:spPr>
        <p:txBody>
          <a:bodyPr/>
          <a:lstStyle/>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72" y="2506733"/>
            <a:ext cx="2327226" cy="2984500"/>
          </a:xfrm>
          <a:prstGeom prst="rect">
            <a:avLst/>
          </a:prstGeom>
        </p:spPr>
      </p:pic>
      <p:sp>
        <p:nvSpPr>
          <p:cNvPr id="6" name="Прямоугольник 5"/>
          <p:cNvSpPr/>
          <p:nvPr/>
        </p:nvSpPr>
        <p:spPr>
          <a:xfrm>
            <a:off x="3493827" y="2197290"/>
            <a:ext cx="3696270" cy="4524315"/>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Родился 18 августа 1915 года на хуторе Поповка ныне </a:t>
            </a:r>
            <a:r>
              <a:rPr lang="ru-RU" sz="1600" b="1" dirty="0" err="1" smtClean="0">
                <a:latin typeface="Times New Roman" panose="02020603050405020304" pitchFamily="18" charset="0"/>
                <a:cs typeface="Times New Roman" panose="02020603050405020304" pitchFamily="18" charset="0"/>
              </a:rPr>
              <a:t>Кущёвского</a:t>
            </a:r>
            <a:r>
              <a:rPr lang="ru-RU" sz="1600" b="1" dirty="0" smtClean="0">
                <a:latin typeface="Times New Roman" panose="02020603050405020304" pitchFamily="18" charset="0"/>
                <a:cs typeface="Times New Roman" panose="02020603050405020304" pitchFamily="18" charset="0"/>
              </a:rPr>
              <a:t> района Краснодарского края.</a:t>
            </a:r>
          </a:p>
          <a:p>
            <a:r>
              <a:rPr lang="ru-RU" sz="1600" b="1" dirty="0" smtClean="0">
                <a:latin typeface="Times New Roman" panose="02020603050405020304" pitchFamily="18" charset="0"/>
                <a:cs typeface="Times New Roman" panose="02020603050405020304" pitchFamily="18" charset="0"/>
              </a:rPr>
              <a:t> Участник Великой Отечественной войны с июня 1941 года. Сражался на Северо-Западном, Брянском, Воронежском и 1-м Украинском фронтах. К марту 1944 года совершил 149 боевых вылетов на штурмовку военных целей, уничтожив 50 танков, 172 автомашины, 5 самолётов, 5 складов с боеприпасами, 3 переправы с живой силой и техникой врага. 22 марта 1944 года при возвращении с боевого задания самолёт майора Павлюченко попал в снегопад и разбился. Похоронен в городе Ровно, Украина. </a:t>
            </a:r>
            <a:endParaRPr lang="ru-RU" sz="16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0999" y="3942434"/>
            <a:ext cx="3084394" cy="256314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998" y="1444895"/>
            <a:ext cx="2957014" cy="2497539"/>
          </a:xfrm>
          <a:prstGeom prst="rect">
            <a:avLst/>
          </a:prstGeom>
        </p:spPr>
      </p:pic>
    </p:spTree>
    <p:extLst>
      <p:ext uri="{BB962C8B-B14F-4D97-AF65-F5344CB8AC3E}">
        <p14:creationId xmlns:p14="http://schemas.microsoft.com/office/powerpoint/2010/main" val="1949085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TM03457452[[fn=Небесная]]</Template>
  <TotalTime>585</TotalTime>
  <Words>1652</Words>
  <Application>Microsoft Office PowerPoint</Application>
  <PresentationFormat>Широкоэкранный</PresentationFormat>
  <Paragraphs>116</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Презентация PowerPoint</vt:lpstr>
      <vt:lpstr>Федор Алексеевич Кошевой (1921—2005) Герой Советского Союза </vt:lpstr>
      <vt:lpstr> 1А класс имени  Евдокии Давыдовны Бершанской советской лётчицы , участницы ВОв, командира 46-го гвардейского ночного бомбардировочного полка (в классе 18 чел., кл.рук.Мирзоева Г.В.)</vt:lpstr>
      <vt:lpstr>     1Б класс. имени Дмитрия Федоровича Лавриненко Советского офицера, участника ВОВ, Героя Советского Союза в классе 17 чел., кл.рук.Луханина В.А. </vt:lpstr>
      <vt:lpstr>           2А класс имени Щербины Федора Андреевича Кубанского казачьего политика и общественного деятеля, историка (В классе 18 учеников, кл.рук. Василенко Л.А.)  </vt:lpstr>
      <vt:lpstr>           2Б класс имени Георгия Константиновича Жукова Героя Советского Союза В классе 15 учеников, кл.рук.Ивашко О.Н.)  </vt:lpstr>
      <vt:lpstr>           3А класс имени Антона Андреевича Головатого, казачьего атамана, инициатора переселения казаков на Кубань  в классе 19 учеников, кл.руковод.Штоль Е.И.  </vt:lpstr>
      <vt:lpstr>                  3Б класс имени Александра Васильевича Суворова русского полководца, национального Героя России В классе 19 человек,  кл.рук. Крушиневская В.В. </vt:lpstr>
      <vt:lpstr>              4А класс имени Ивана Васильевича Павлюченко Героя Советского Союза командира эскадрилий 525-го штурмового авиационного полка  В классе 19 учеников, кл.руковод.Николаева В.Б  </vt:lpstr>
      <vt:lpstr>           4Б класс имени Нины Каменевой юного героя Кубани, дочери партизана в классе 20 учеников кл. руковод Богданова М.В.   </vt:lpstr>
      <vt:lpstr>           5А класс имени Коли Шульги юного Героя Кубани в классе 16 человек, кл.рук.Сороколетова А.Д.   </vt:lpstr>
      <vt:lpstr>           5Б класс имени Павла Порфирьевича Приходько участника битвы за Севастополь в классе 16 учеников, кл.рук.Поступаева А.Н.   </vt:lpstr>
      <vt:lpstr>               6А класс имени Константина Иосифовича Недорубова Участника  Битвы  под Кущевской  Героя Советского Союза, полного Георгиевского кавалера в классе 16 человек, кл.рук. Шаева Л.В.    </vt:lpstr>
      <vt:lpstr>           6Б класс имени Евгения Дмитрия Фелицина историка, кубановеда и казаковеда в классе 15 человек, кл. рук. Е.Н.Поступаева    </vt:lpstr>
      <vt:lpstr>           7 класс имени Павла Семеновича Литвинова Героя Советского Союза в классе 29 человек, классный руководитель Фомичева Н.Н.    </vt:lpstr>
      <vt:lpstr>           8А класс имени Георгия Яковлевича Чигарева участника ВОВ, директора СОШ №7,  в классе 14 человек классный руководитель М.О.Кугинис    </vt:lpstr>
      <vt:lpstr>           8Б класс имени Епестинии Федоровны Степановой кавалера ордена «Мать –героиня» и Отечественной войны I степени в классе 19 человек, классный руководитель Е.В.Гавриленко     </vt:lpstr>
      <vt:lpstr>           9А класс имени Олега Сергеевича Кугинис ветерана ВОВ, одного из первых директоров совхоза «Кущевский» в классе 22 человека, классный руководитель Н.Н.Крутикова    </vt:lpstr>
      <vt:lpstr>           9Б класс имени Евгения Родионова Российского военнослужащего, рядового Пограничных войск РФ в классе 23 человека, классный руководитель Е.В.Болотина    </vt:lpstr>
      <vt:lpstr>          10 класс имени Захария Алексеевича Чепеги казачьего атамана Черноморского казачьего войска в классе 15 учеников, классный руководитель  Л.Н.Смирнова    </vt:lpstr>
      <vt:lpstr>          11 класс имени Александра Ивановича Покрышкина Маршала авиации, трижды Героя Советского Союза в классе 28 учеников, кл.руководитель И.Н.Туз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50</cp:revision>
  <cp:lastPrinted>2019-05-19T07:48:58Z</cp:lastPrinted>
  <dcterms:created xsi:type="dcterms:W3CDTF">2019-05-18T14:26:23Z</dcterms:created>
  <dcterms:modified xsi:type="dcterms:W3CDTF">2021-09-22T16:54:42Z</dcterms:modified>
</cp:coreProperties>
</file>