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932" r:id="rId1"/>
  </p:sldMasterIdLst>
  <p:notesMasterIdLst>
    <p:notesMasterId r:id="rId37"/>
  </p:notesMasterIdLst>
  <p:sldIdLst>
    <p:sldId id="257" r:id="rId2"/>
    <p:sldId id="262" r:id="rId3"/>
    <p:sldId id="263" r:id="rId4"/>
    <p:sldId id="265" r:id="rId5"/>
    <p:sldId id="264" r:id="rId6"/>
    <p:sldId id="266" r:id="rId7"/>
    <p:sldId id="282" r:id="rId8"/>
    <p:sldId id="287" r:id="rId9"/>
    <p:sldId id="290" r:id="rId10"/>
    <p:sldId id="269" r:id="rId11"/>
    <p:sldId id="270" r:id="rId12"/>
    <p:sldId id="275" r:id="rId13"/>
    <p:sldId id="296" r:id="rId14"/>
    <p:sldId id="300" r:id="rId15"/>
    <p:sldId id="301" r:id="rId16"/>
    <p:sldId id="283" r:id="rId17"/>
    <p:sldId id="289" r:id="rId18"/>
    <p:sldId id="299" r:id="rId19"/>
    <p:sldId id="267" r:id="rId20"/>
    <p:sldId id="268" r:id="rId21"/>
    <p:sldId id="276" r:id="rId22"/>
    <p:sldId id="291" r:id="rId23"/>
    <p:sldId id="297" r:id="rId24"/>
    <p:sldId id="274" r:id="rId25"/>
    <p:sldId id="277" r:id="rId26"/>
    <p:sldId id="284" r:id="rId27"/>
    <p:sldId id="288" r:id="rId28"/>
    <p:sldId id="273" r:id="rId29"/>
    <p:sldId id="302" r:id="rId30"/>
    <p:sldId id="280" r:id="rId31"/>
    <p:sldId id="292" r:id="rId32"/>
    <p:sldId id="303" r:id="rId33"/>
    <p:sldId id="304" r:id="rId34"/>
    <p:sldId id="286" r:id="rId35"/>
    <p:sldId id="305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6598FF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366" autoAdjust="0"/>
  </p:normalViewPr>
  <p:slideViewPr>
    <p:cSldViewPr>
      <p:cViewPr varScale="1">
        <p:scale>
          <a:sx n="76" d="100"/>
          <a:sy n="76" d="100"/>
        </p:scale>
        <p:origin x="-8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4" d="100"/>
          <a:sy n="64" d="100"/>
        </p:scale>
        <p:origin x="-171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F864E0-8B59-417F-BFD4-08C04ADD8D50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A12429-B240-4AAF-9ABF-508DB6472E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645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12429-B240-4AAF-9ABF-508DB6472E9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41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12429-B240-4AAF-9ABF-508DB6472E9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2169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12429-B240-4AAF-9ABF-508DB6472E9B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6944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12429-B240-4AAF-9ABF-508DB6472E9B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7016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12429-B240-4AAF-9ABF-508DB6472E9B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8252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12429-B240-4AAF-9ABF-508DB6472E9B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5396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12429-B240-4AAF-9ABF-508DB6472E9B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1622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12429-B240-4AAF-9ABF-508DB6472E9B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7780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12429-B240-4AAF-9ABF-508DB6472E9B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41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54CCE-1A9A-4E9A-B80C-54E987961D59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0316-DE77-42BC-8D30-A38A4341E5F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54CCE-1A9A-4E9A-B80C-54E987961D59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0316-DE77-42BC-8D30-A38A4341E5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54CCE-1A9A-4E9A-B80C-54E987961D59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0316-DE77-42BC-8D30-A38A4341E5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54CCE-1A9A-4E9A-B80C-54E987961D59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0316-DE77-42BC-8D30-A38A4341E5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54CCE-1A9A-4E9A-B80C-54E987961D59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6F70316-DE77-42BC-8D30-A38A4341E5F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54CCE-1A9A-4E9A-B80C-54E987961D59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0316-DE77-42BC-8D30-A38A4341E5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54CCE-1A9A-4E9A-B80C-54E987961D59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0316-DE77-42BC-8D30-A38A4341E5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54CCE-1A9A-4E9A-B80C-54E987961D59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0316-DE77-42BC-8D30-A38A4341E5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54CCE-1A9A-4E9A-B80C-54E987961D59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0316-DE77-42BC-8D30-A38A4341E5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54CCE-1A9A-4E9A-B80C-54E987961D59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0316-DE77-42BC-8D30-A38A4341E5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54CCE-1A9A-4E9A-B80C-54E987961D59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0316-DE77-42BC-8D30-A38A4341E5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7954CCE-1A9A-4E9A-B80C-54E987961D59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6F70316-DE77-42BC-8D30-A38A4341E5FF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933" r:id="rId1"/>
    <p:sldLayoutId id="2147484934" r:id="rId2"/>
    <p:sldLayoutId id="2147484935" r:id="rId3"/>
    <p:sldLayoutId id="2147484936" r:id="rId4"/>
    <p:sldLayoutId id="2147484937" r:id="rId5"/>
    <p:sldLayoutId id="2147484938" r:id="rId6"/>
    <p:sldLayoutId id="2147484939" r:id="rId7"/>
    <p:sldLayoutId id="2147484940" r:id="rId8"/>
    <p:sldLayoutId id="2147484941" r:id="rId9"/>
    <p:sldLayoutId id="2147484942" r:id="rId10"/>
    <p:sldLayoutId id="21474849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microsoft.com/office/2007/relationships/hdphoto" Target="../media/hdphoto3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gif"/><Relationship Id="rId4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Дабагян\Desktop\9_maya_pobeda_georgievskaya_lenta_zvezda_stena_sssr_35714_602x33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60" t="6335" r="3446" b="-435"/>
          <a:stretch/>
        </p:blipFill>
        <p:spPr bwMode="auto">
          <a:xfrm>
            <a:off x="0" y="-114424"/>
            <a:ext cx="9198957" cy="7024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83085"/>
            <a:ext cx="85689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n w="3810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ВИКТОРИНА</a:t>
            </a:r>
          </a:p>
        </p:txBody>
      </p:sp>
      <p:sp>
        <p:nvSpPr>
          <p:cNvPr id="7" name="TextBox 6"/>
          <p:cNvSpPr txBox="1"/>
          <p:nvPr/>
        </p:nvSpPr>
        <p:spPr>
          <a:xfrm rot="20886290">
            <a:off x="272653" y="3947038"/>
            <a:ext cx="867070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«Путешествие по страницам Великой Отечественной войны»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85856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1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-41911" y="4939"/>
            <a:ext cx="9324354" cy="685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3" y="1"/>
            <a:ext cx="9036497" cy="28623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</a:t>
            </a:r>
            <a:r>
              <a:rPr lang="ru-RU" sz="3600" b="1" u="sng" dirty="0">
                <a:ln w="50800"/>
                <a:solidFill>
                  <a:schemeClr val="bg2">
                    <a:lumMod val="75000"/>
                  </a:schemeClr>
                </a:solidFill>
              </a:rPr>
              <a:t>9</a:t>
            </a:r>
            <a:endParaRPr lang="ru-RU" sz="36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endParaRPr lang="ru-RU" sz="16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 ходе обороны Сталинграда отличился снайпер Василий Зайцев, уничтоживший 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225 солдат и офицеров германской армии.  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Кем он был до начала войны?</a:t>
            </a:r>
            <a:endParaRPr lang="ru-RU" sz="3200" b="1" dirty="0">
              <a:ln w="50800"/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995936" y="3248980"/>
            <a:ext cx="2838139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Врачом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536293" y="4052044"/>
            <a:ext cx="2838139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Б)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Кулинаром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34663" y="4875880"/>
            <a:ext cx="2855516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Педагогом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508104" y="5685650"/>
            <a:ext cx="2855516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Г)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Финансистом</a:t>
            </a:r>
            <a:endParaRPr lang="ru-RU" sz="2700" i="1" dirty="0">
              <a:solidFill>
                <a:srgbClr val="000099"/>
              </a:solidFill>
            </a:endParaRPr>
          </a:p>
        </p:txBody>
      </p:sp>
      <p:pic>
        <p:nvPicPr>
          <p:cNvPr id="1026" name="Picture 2" descr="E:\Дабагян\Desktop\1395330612_8432709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7" t="2062" r="3329" b="1966"/>
          <a:stretch/>
        </p:blipFill>
        <p:spPr bwMode="auto">
          <a:xfrm>
            <a:off x="840548" y="2783397"/>
            <a:ext cx="2939364" cy="3929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670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-29306" y="4939"/>
            <a:ext cx="9324354" cy="685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1" y="0"/>
            <a:ext cx="8856985" cy="24314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10</a:t>
            </a:r>
          </a:p>
          <a:p>
            <a:pPr algn="ctr"/>
            <a:endParaRPr lang="ru-RU" sz="16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Что было написано на наклейке бутылок с горючей смесью, используемых бойцами во время Великой Отечественной войны?</a:t>
            </a:r>
            <a:endParaRPr lang="ru-RU" sz="3200" b="1" dirty="0">
              <a:ln w="50800"/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699792" y="2895667"/>
            <a:ext cx="6120680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Инструкция по применению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699792" y="4000815"/>
            <a:ext cx="6120680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>
                <a:ln w="50800"/>
                <a:solidFill>
                  <a:schemeClr val="bg2">
                    <a:lumMod val="75000"/>
                  </a:schemeClr>
                </a:solidFill>
              </a:rPr>
              <a:t>Б</a:t>
            </a:r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Коктейль «Молотова»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699792" y="4985461"/>
            <a:ext cx="6120680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Русская «горькая» настойка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699792" y="5949280"/>
            <a:ext cx="6120680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Г)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Смерть фашистским оккупантам</a:t>
            </a:r>
            <a:endParaRPr lang="ru-RU" sz="2700" i="1" dirty="0">
              <a:solidFill>
                <a:srgbClr val="000099"/>
              </a:solidFill>
            </a:endParaRPr>
          </a:p>
        </p:txBody>
      </p:sp>
      <p:pic>
        <p:nvPicPr>
          <p:cNvPr id="2" name="Picture 2" descr="E:\Дабагян\Desktop\327861_10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-738" y="2501145"/>
            <a:ext cx="2700530" cy="43568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6187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-41911" y="0"/>
            <a:ext cx="9324354" cy="685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0"/>
            <a:ext cx="9041423" cy="34778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11</a:t>
            </a:r>
          </a:p>
          <a:p>
            <a:pPr algn="ctr"/>
            <a:endParaRPr lang="ru-RU" sz="16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Как во время войны называли партизан, которые в тылу врага мстили фашистским захватчикам за вероломное нападение на нашу страну, террор, грабежи и насилие, творимые на оккупированной территории?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804705" y="3488999"/>
            <a:ext cx="4304706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Неуловимые мстители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804705" y="4365104"/>
            <a:ext cx="4344222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>
                <a:ln w="50800"/>
                <a:solidFill>
                  <a:schemeClr val="bg2">
                    <a:lumMod val="75000"/>
                  </a:schemeClr>
                </a:solidFill>
              </a:rPr>
              <a:t>Б</a:t>
            </a:r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Народные мстители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84947" y="5229200"/>
            <a:ext cx="4344222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Молодая гвардия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809417" y="6062378"/>
            <a:ext cx="4300357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Г)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Невидимый фронт</a:t>
            </a:r>
            <a:endParaRPr lang="ru-RU" sz="2700" i="1" dirty="0">
              <a:solidFill>
                <a:srgbClr val="000099"/>
              </a:solidFill>
            </a:endParaRPr>
          </a:p>
        </p:txBody>
      </p:sp>
      <p:pic>
        <p:nvPicPr>
          <p:cNvPr id="7170" name="Picture 2" descr="E:\Дабагян\Desktop\Партизаны Ленинградской области. 1941 г.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339793"/>
            <a:ext cx="4784947" cy="34017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0876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-66445" y="-8828"/>
            <a:ext cx="9340795" cy="6888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" y="-8828"/>
            <a:ext cx="9274351" cy="31239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12</a:t>
            </a:r>
          </a:p>
          <a:p>
            <a:pPr algn="ctr"/>
            <a:endParaRPr lang="ru-RU" sz="12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29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Битва за Кавказ в годы Великой Отечественной войны проходила в период с 25 июля 1942 года по         9 октября 1943 года. Какие населенные пункты Краснодарского края первыми были освобождены    от немецко-фашистских захватчиков?</a:t>
            </a:r>
          </a:p>
        </p:txBody>
      </p:sp>
      <p:pic>
        <p:nvPicPr>
          <p:cNvPr id="1026" name="Picture 2" descr="Освобождение Краснодара"/>
          <p:cNvPicPr>
            <a:picLocks noChangeAspect="1" noChangeArrowheads="1"/>
          </p:cNvPicPr>
          <p:nvPr/>
        </p:nvPicPr>
        <p:blipFill rotWithShape="1">
          <a:blip r:embed="rId3" cstate="print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" t="2684" r="-651" b="18527"/>
          <a:stretch/>
        </p:blipFill>
        <p:spPr bwMode="auto">
          <a:xfrm>
            <a:off x="251520" y="3064669"/>
            <a:ext cx="8892479" cy="37585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2873385" y="4365104"/>
            <a:ext cx="6199694" cy="494388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600" b="1" dirty="0">
                <a:ln w="50800"/>
                <a:solidFill>
                  <a:schemeClr val="bg2">
                    <a:lumMod val="75000"/>
                  </a:schemeClr>
                </a:solidFill>
              </a:rPr>
              <a:t>В</a:t>
            </a:r>
            <a:r>
              <a:rPr lang="ru-RU" sz="26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</a:t>
            </a:r>
            <a:r>
              <a:rPr lang="ru-RU" sz="26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Город Армавир и Мостовский район</a:t>
            </a:r>
            <a:endParaRPr lang="ru-RU" sz="2600" i="1" dirty="0">
              <a:solidFill>
                <a:srgbClr val="000099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691680" y="3756068"/>
            <a:ext cx="6244179" cy="50405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600" b="1" dirty="0">
                <a:ln w="50800"/>
                <a:solidFill>
                  <a:schemeClr val="bg2">
                    <a:lumMod val="75000"/>
                  </a:schemeClr>
                </a:solidFill>
              </a:rPr>
              <a:t>Б</a:t>
            </a:r>
            <a:r>
              <a:rPr lang="ru-RU" sz="26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</a:t>
            </a:r>
            <a:r>
              <a:rPr lang="ru-RU" sz="26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Отрадненский и Успенский районы</a:t>
            </a:r>
            <a:endParaRPr lang="ru-RU" sz="2600" i="1" dirty="0">
              <a:solidFill>
                <a:srgbClr val="000099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1520" y="3064669"/>
            <a:ext cx="6266154" cy="543450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6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А) </a:t>
            </a:r>
            <a:r>
              <a:rPr lang="ru-RU" sz="26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Белоглинский и Курганинский районы</a:t>
            </a:r>
            <a:endParaRPr lang="ru-RU" sz="2600" i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707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 animBg="1"/>
      <p:bldP spid="14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-41911" y="4939"/>
            <a:ext cx="9324354" cy="685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41911" y="1"/>
            <a:ext cx="9324353" cy="36009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13</a:t>
            </a:r>
          </a:p>
          <a:p>
            <a:pPr algn="ctr"/>
            <a:endParaRPr lang="ru-RU" sz="12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0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За период оккупации Кубани немецко-фашистские войска создали мощный оборонительный рубеж «</a:t>
            </a:r>
            <a:r>
              <a:rPr lang="ru-RU" sz="3000" b="1" dirty="0" err="1" smtClean="0">
                <a:ln w="50800"/>
                <a:solidFill>
                  <a:schemeClr val="bg2">
                    <a:lumMod val="75000"/>
                  </a:schemeClr>
                </a:solidFill>
              </a:rPr>
              <a:t>Готенкопф</a:t>
            </a:r>
            <a:r>
              <a:rPr lang="ru-RU" sz="30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» между Азовским и Черным морями на подступах к Таманскому полуострову. </a:t>
            </a:r>
          </a:p>
          <a:p>
            <a:pPr algn="ctr"/>
            <a:r>
              <a:rPr lang="ru-RU" sz="30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 как называется этот оборонительный рубеж в современных источниках?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758709" y="3573016"/>
            <a:ext cx="4210860" cy="511019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«Линия Маннергейма» 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826586" y="5296126"/>
            <a:ext cx="4161057" cy="511019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 «Голубая линия»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826586" y="6082042"/>
            <a:ext cx="4184158" cy="511019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>
                <a:ln w="50800"/>
                <a:solidFill>
                  <a:schemeClr val="bg2">
                    <a:lumMod val="75000"/>
                  </a:schemeClr>
                </a:solidFill>
              </a:rPr>
              <a:t>Г</a:t>
            </a:r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«Готская позиция»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805265" y="4437112"/>
            <a:ext cx="4174051" cy="511019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>
                <a:ln w="50800"/>
                <a:solidFill>
                  <a:schemeClr val="bg2">
                    <a:lumMod val="75000"/>
                  </a:schemeClr>
                </a:solidFill>
              </a:rPr>
              <a:t>Б</a:t>
            </a:r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«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Кубанский плацдарм»</a:t>
            </a:r>
            <a:endParaRPr lang="ru-RU" sz="2700" i="1" dirty="0">
              <a:solidFill>
                <a:srgbClr val="000099"/>
              </a:solidFill>
            </a:endParaRPr>
          </a:p>
        </p:txBody>
      </p:sp>
      <p:pic>
        <p:nvPicPr>
          <p:cNvPr id="6146" name="Picture 2" descr="E:\Дабагян\Desktop\karta1S(1)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13" t="10162" r="5259"/>
          <a:stretch/>
        </p:blipFill>
        <p:spPr bwMode="auto">
          <a:xfrm>
            <a:off x="107504" y="3573016"/>
            <a:ext cx="4327975" cy="32623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047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3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-84358" y="-23147"/>
            <a:ext cx="9324354" cy="688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50970" y="-21104"/>
            <a:ext cx="9144000" cy="46474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14</a:t>
            </a:r>
          </a:p>
          <a:p>
            <a:pPr algn="ctr"/>
            <a:endParaRPr lang="ru-RU" sz="20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0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 ночь на 4 февраля 1943 года на западный берег </a:t>
            </a:r>
            <a:r>
              <a:rPr lang="ru-RU" sz="3000" b="1" dirty="0" err="1" smtClean="0">
                <a:ln w="50800"/>
                <a:solidFill>
                  <a:schemeClr val="bg2">
                    <a:lumMod val="75000"/>
                  </a:schemeClr>
                </a:solidFill>
              </a:rPr>
              <a:t>Цемесской</a:t>
            </a:r>
            <a:r>
              <a:rPr lang="ru-RU" sz="30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 бухты был высажен морской десант, отвоевавший у сильно превосходившего по численности врага маленький клочок земли, который 225 дней героически обороняли советские войска. </a:t>
            </a:r>
          </a:p>
          <a:p>
            <a:pPr algn="ctr"/>
            <a:r>
              <a:rPr lang="ru-RU" sz="30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Под каким названием вошел в историю Великой Отечественной войны этот небольшой плацдарм?</a:t>
            </a:r>
          </a:p>
        </p:txBody>
      </p:sp>
      <p:pic>
        <p:nvPicPr>
          <p:cNvPr id="1026" name="Picture 2" descr="E:\Дабагян\Desktop\малая земля_высадка десант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3" y="4626322"/>
            <a:ext cx="2922394" cy="21106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Дабагян\Desktop\2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8"/>
          <a:stretch/>
        </p:blipFill>
        <p:spPr bwMode="auto">
          <a:xfrm>
            <a:off x="0" y="4626322"/>
            <a:ext cx="3215906" cy="21106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Дабагян\Desktop\2114929_origina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374" y="4626322"/>
            <a:ext cx="3324814" cy="20892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047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-41911" y="4939"/>
            <a:ext cx="9324354" cy="685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" y="1"/>
            <a:ext cx="9282443" cy="180049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15</a:t>
            </a:r>
          </a:p>
          <a:p>
            <a:pPr algn="ctr"/>
            <a:endParaRPr lang="ru-RU" sz="11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За время боев в Сталинграде родилась фраза, которая стала крылатой. Какая это была фраза?</a:t>
            </a:r>
            <a:endParaRPr lang="ru-RU" sz="3600" b="1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55457" y="4079581"/>
            <a:ext cx="8881037" cy="533174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«За Родину, за Сталина!» 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56957" y="4725144"/>
            <a:ext cx="8879539" cy="533174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>
                <a:ln w="50800"/>
                <a:solidFill>
                  <a:schemeClr val="bg2">
                    <a:lumMod val="75000"/>
                  </a:schemeClr>
                </a:solidFill>
              </a:rPr>
              <a:t>Б</a:t>
            </a:r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«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Ни шагу назад!» 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55457" y="5373216"/>
            <a:ext cx="8880538" cy="533174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>
                <a:ln w="50800"/>
                <a:solidFill>
                  <a:schemeClr val="bg2">
                    <a:lumMod val="75000"/>
                  </a:schemeClr>
                </a:solidFill>
              </a:rPr>
              <a:t>В</a:t>
            </a:r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«Отступать некуда, за Волгой для нас земли нет!» 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79747" y="6093296"/>
            <a:ext cx="8881037" cy="533174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>
                <a:ln w="50800"/>
                <a:solidFill>
                  <a:schemeClr val="bg2">
                    <a:lumMod val="75000"/>
                  </a:schemeClr>
                </a:solidFill>
              </a:rPr>
              <a:t>Г</a:t>
            </a:r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«Кто с мечом к нам придет, от меча и погибнет!» </a:t>
            </a:r>
            <a:endParaRPr lang="ru-RU" sz="2700" i="1" dirty="0">
              <a:solidFill>
                <a:srgbClr val="000099"/>
              </a:solidFill>
            </a:endParaRPr>
          </a:p>
        </p:txBody>
      </p:sp>
      <p:pic>
        <p:nvPicPr>
          <p:cNvPr id="2050" name="Picture 2" descr="C:\Users\Пользователь\Desktop\1468406029_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8964" y="1791133"/>
            <a:ext cx="5191186" cy="22884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219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4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0" y="0"/>
            <a:ext cx="9324354" cy="685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0449" y="1"/>
            <a:ext cx="9003552" cy="28623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16</a:t>
            </a:r>
          </a:p>
          <a:p>
            <a:pPr algn="ctr"/>
            <a:endParaRPr lang="ru-RU" sz="16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Уроженец ст. Бесстрашной Краснодарского края, танковый ас, Герой Советского Союза, старший лейтенант, уничтоживший 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52 немецких танка. Кто это? 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652120" y="2924944"/>
            <a:ext cx="3416423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А) </a:t>
            </a:r>
            <a:r>
              <a:rPr lang="ru-RU" sz="2700" b="1" i="1" dirty="0" err="1" smtClean="0">
                <a:ln w="50800"/>
                <a:solidFill>
                  <a:schemeClr val="bg2">
                    <a:lumMod val="75000"/>
                  </a:schemeClr>
                </a:solidFill>
              </a:rPr>
              <a:t>Бочковский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 В.А. 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652121" y="3861048"/>
            <a:ext cx="3416423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>
                <a:ln w="50800"/>
                <a:solidFill>
                  <a:schemeClr val="bg2">
                    <a:lumMod val="75000"/>
                  </a:schemeClr>
                </a:solidFill>
              </a:rPr>
              <a:t>Б</a:t>
            </a:r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Моисеев Н.Д. 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652121" y="4725144"/>
            <a:ext cx="3416423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>
                <a:ln w="50800"/>
                <a:solidFill>
                  <a:schemeClr val="bg2">
                    <a:lumMod val="75000"/>
                  </a:schemeClr>
                </a:solidFill>
              </a:rPr>
              <a:t>В</a:t>
            </a:r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Корольков И.И. 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652121" y="5589240"/>
            <a:ext cx="3416424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>
                <a:ln w="50800"/>
                <a:solidFill>
                  <a:schemeClr val="bg2">
                    <a:lumMod val="75000"/>
                  </a:schemeClr>
                </a:solidFill>
              </a:rPr>
              <a:t>Г</a:t>
            </a:r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Лавриненко Д.Ф. </a:t>
            </a:r>
            <a:endParaRPr lang="ru-RU" sz="2700" i="1" dirty="0">
              <a:solidFill>
                <a:srgbClr val="000099"/>
              </a:solidFill>
            </a:endParaRPr>
          </a:p>
        </p:txBody>
      </p:sp>
      <p:pic>
        <p:nvPicPr>
          <p:cNvPr id="3075" name="Picture 3" descr="E:\Дабагян\Desktop\gvtbr01-1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49" y="2924944"/>
            <a:ext cx="5530547" cy="34832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219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 animBg="1"/>
      <p:bldP spid="14" grpId="0" animBg="1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0" y="4939"/>
            <a:ext cx="9324354" cy="685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0449" y="1"/>
            <a:ext cx="9003552" cy="35086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17</a:t>
            </a:r>
          </a:p>
          <a:p>
            <a:pPr algn="ctr"/>
            <a:endParaRPr lang="ru-RU" sz="16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          «На фронте встать в ряды передовые</a:t>
            </a:r>
          </a:p>
          <a:p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            Была для нас задача не легка.</a:t>
            </a:r>
          </a:p>
          <a:p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            Боритесь, девушки, подруги боевые,</a:t>
            </a:r>
          </a:p>
          <a:p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            За славу женского гвардейского полка.» </a:t>
            </a:r>
          </a:p>
          <a:p>
            <a:endParaRPr lang="ru-RU" sz="1000" b="1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О каком полке идет речь? Кто им командовал? </a:t>
            </a:r>
          </a:p>
        </p:txBody>
      </p:sp>
      <p:pic>
        <p:nvPicPr>
          <p:cNvPr id="2050" name="Рисунок 1" descr="Описание: http://tamanskipolk46.narod.ru/images/08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3933" y="3401848"/>
            <a:ext cx="5256584" cy="34286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995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0" y="4939"/>
            <a:ext cx="9324354" cy="685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"/>
            <a:ext cx="9324527" cy="2369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18</a:t>
            </a:r>
          </a:p>
          <a:p>
            <a:pPr algn="ctr"/>
            <a:endParaRPr lang="ru-RU" sz="16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Легендарным танком второй мировой войны стал советский танк Т-34. 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Кто был главным конструктором этого танка? </a:t>
            </a:r>
            <a:endParaRPr lang="ru-RU" sz="3200" b="1" dirty="0">
              <a:ln w="50800"/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499949" y="2623723"/>
            <a:ext cx="3609355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Василий Дегтярёв 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515624" y="3501008"/>
            <a:ext cx="3593680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>
                <a:ln w="50800"/>
                <a:solidFill>
                  <a:schemeClr val="bg2">
                    <a:lumMod val="75000"/>
                  </a:schemeClr>
                </a:solidFill>
              </a:rPr>
              <a:t>Б</a:t>
            </a:r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Андрей Костиков</a:t>
            </a:r>
            <a:endParaRPr lang="ru-RU" sz="2700" dirty="0">
              <a:solidFill>
                <a:srgbClr val="000099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510986" y="4365104"/>
            <a:ext cx="3598318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Михаил Кошкин</a:t>
            </a:r>
            <a:endParaRPr lang="ru-RU" sz="2700" dirty="0">
              <a:solidFill>
                <a:srgbClr val="000099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499950" y="5229200"/>
            <a:ext cx="3609354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Г)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Александр Морозов</a:t>
            </a:r>
            <a:endParaRPr lang="ru-RU" sz="2700" dirty="0">
              <a:solidFill>
                <a:srgbClr val="000099"/>
              </a:solidFill>
            </a:endParaRPr>
          </a:p>
        </p:txBody>
      </p:sp>
      <p:pic>
        <p:nvPicPr>
          <p:cNvPr id="2050" name="Picture 2" descr="E:\Дабагян\Desktop\6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9" y="2492896"/>
            <a:ext cx="5267343" cy="36724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3004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0" y="0"/>
            <a:ext cx="9144000" cy="6871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3216" y="261984"/>
            <a:ext cx="8727912" cy="187743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1</a:t>
            </a:r>
          </a:p>
          <a:p>
            <a:pPr algn="ctr"/>
            <a:endParaRPr lang="ru-RU" sz="16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Как официально назывался гитлеровский план нападения на СССР в 1941 году?</a:t>
            </a:r>
            <a:endParaRPr lang="ru-RU" sz="3200" b="1" dirty="0">
              <a:ln w="50800"/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3075" name="Picture 3" descr="E:\Дабагян\Desktop\178470_900.gif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593"/>
          <a:stretch/>
        </p:blipFill>
        <p:spPr bwMode="auto">
          <a:xfrm>
            <a:off x="156863" y="2644468"/>
            <a:ext cx="4132280" cy="38068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4289143" y="2708920"/>
            <a:ext cx="4646726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План</a:t>
            </a:r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«Барбаросса»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289143" y="3717032"/>
            <a:ext cx="4646726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>
                <a:ln w="50800"/>
                <a:solidFill>
                  <a:schemeClr val="bg2">
                    <a:lumMod val="75000"/>
                  </a:schemeClr>
                </a:solidFill>
              </a:rPr>
              <a:t>Б</a:t>
            </a:r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Операция</a:t>
            </a:r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«</a:t>
            </a:r>
            <a:r>
              <a:rPr lang="ru-RU" sz="2700" b="1" i="1" dirty="0" err="1" smtClean="0">
                <a:ln w="50800"/>
                <a:solidFill>
                  <a:schemeClr val="bg2">
                    <a:lumMod val="75000"/>
                  </a:schemeClr>
                </a:solidFill>
              </a:rPr>
              <a:t>Оверлорд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»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289143" y="4653136"/>
            <a:ext cx="4646726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>
                <a:ln w="50800"/>
                <a:solidFill>
                  <a:schemeClr val="bg2">
                    <a:lumMod val="75000"/>
                  </a:schemeClr>
                </a:solidFill>
              </a:rPr>
              <a:t>В</a:t>
            </a:r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План «Кремль»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289143" y="5553236"/>
            <a:ext cx="4780222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600" b="1" dirty="0">
                <a:ln w="50800"/>
                <a:solidFill>
                  <a:schemeClr val="bg2">
                    <a:lumMod val="75000"/>
                  </a:schemeClr>
                </a:solidFill>
              </a:rPr>
              <a:t>Г</a:t>
            </a:r>
            <a:r>
              <a:rPr lang="ru-RU" sz="26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</a:t>
            </a:r>
            <a:r>
              <a:rPr lang="ru-RU" sz="26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Операция «Буря в пустыне»</a:t>
            </a:r>
            <a:endParaRPr lang="ru-RU" sz="2600" i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01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 animBg="1"/>
      <p:bldP spid="24" grpId="0" animBg="1"/>
      <p:bldP spid="25" grpId="0" animBg="1"/>
      <p:bldP spid="2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-41911" y="0"/>
            <a:ext cx="9324354" cy="6863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1"/>
            <a:ext cx="9036496" cy="28623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19</a:t>
            </a:r>
          </a:p>
          <a:p>
            <a:pPr algn="ctr"/>
            <a:endParaRPr lang="ru-RU" sz="16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Одной из вспомогательных операций 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 время проведения Курской битвы 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была операция партизан. 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Какое кодовое название она получила?</a:t>
            </a:r>
            <a:endParaRPr lang="ru-RU" sz="3200" b="1" dirty="0">
              <a:ln w="50800"/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246457" y="3113346"/>
            <a:ext cx="4860032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«Рейд генерала </a:t>
            </a:r>
            <a:r>
              <a:rPr lang="ru-RU" sz="2700" b="1" i="1" dirty="0" err="1" smtClean="0">
                <a:ln w="50800"/>
                <a:solidFill>
                  <a:schemeClr val="bg2">
                    <a:lumMod val="75000"/>
                  </a:schemeClr>
                </a:solidFill>
              </a:rPr>
              <a:t>Доватора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»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858519" y="4933396"/>
            <a:ext cx="3226134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>
                <a:ln w="50800"/>
                <a:solidFill>
                  <a:schemeClr val="bg2">
                    <a:lumMod val="75000"/>
                  </a:schemeClr>
                </a:solidFill>
              </a:rPr>
              <a:t>В</a:t>
            </a:r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«Пустыня»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204733" y="4019897"/>
            <a:ext cx="3879920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>
                <a:ln w="50800"/>
                <a:solidFill>
                  <a:schemeClr val="bg2">
                    <a:lumMod val="75000"/>
                  </a:schemeClr>
                </a:solidFill>
              </a:rPr>
              <a:t>Б</a:t>
            </a:r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«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Рельсовая война»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403058" y="5894434"/>
            <a:ext cx="2662373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Г) «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Концерт»</a:t>
            </a:r>
            <a:endParaRPr lang="ru-RU" sz="2700" i="1" dirty="0">
              <a:solidFill>
                <a:srgbClr val="000099"/>
              </a:solidFill>
            </a:endParaRPr>
          </a:p>
        </p:txBody>
      </p:sp>
      <p:pic>
        <p:nvPicPr>
          <p:cNvPr id="1027" name="Picture 3" descr="C:\Users\Пользователь\Desktop\partizanxa3_thumb[17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504604"/>
            <a:ext cx="2796727" cy="2216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Пользователь\Desktop\2018_05_21-036-06_00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874234"/>
            <a:ext cx="2952328" cy="1968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3004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4974" y="4939"/>
            <a:ext cx="9324354" cy="685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19" y="116632"/>
            <a:ext cx="8784977" cy="39703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20</a:t>
            </a:r>
          </a:p>
          <a:p>
            <a:pPr algn="ctr"/>
            <a:endParaRPr lang="ru-RU" sz="16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Назовите имя героини поэмы М. </a:t>
            </a:r>
            <a:r>
              <a:rPr lang="ru-RU" sz="3200" b="1" dirty="0" err="1" smtClean="0">
                <a:ln w="50800"/>
                <a:solidFill>
                  <a:schemeClr val="bg2">
                    <a:lumMod val="75000"/>
                  </a:schemeClr>
                </a:solidFill>
              </a:rPr>
              <a:t>Алигер</a:t>
            </a:r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, 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которой принадлежат слова:</a:t>
            </a:r>
            <a:endParaRPr lang="ru-RU" sz="3200" b="1" dirty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«Граждане, не стойте, не смотрите,</a:t>
            </a:r>
          </a:p>
          <a:p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Я живая, голос мой звучит.</a:t>
            </a:r>
          </a:p>
          <a:p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Убивайте их, травите, жгите,</a:t>
            </a:r>
          </a:p>
          <a:p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Я умру, но правда победит.»</a:t>
            </a:r>
            <a:endParaRPr lang="ru-RU" sz="3200" b="1" dirty="0">
              <a:ln w="50800"/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971600" y="4023398"/>
            <a:ext cx="4176464" cy="48572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Ульяна Громова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71600" y="5445224"/>
            <a:ext cx="4176464" cy="50405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Зоя Космодемьянская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71600" y="4749864"/>
            <a:ext cx="4176464" cy="432048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>
                <a:ln w="50800"/>
                <a:solidFill>
                  <a:schemeClr val="bg2">
                    <a:lumMod val="75000"/>
                  </a:schemeClr>
                </a:solidFill>
              </a:rPr>
              <a:t>Б</a:t>
            </a:r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Любовь Шевцова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41182" y="6128656"/>
            <a:ext cx="4206882" cy="540704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Г)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Александра Коллонтай</a:t>
            </a:r>
            <a:endParaRPr lang="ru-RU" sz="2700" i="1" dirty="0">
              <a:solidFill>
                <a:srgbClr val="000099"/>
              </a:solidFill>
            </a:endParaRPr>
          </a:p>
        </p:txBody>
      </p:sp>
      <p:pic>
        <p:nvPicPr>
          <p:cNvPr id="10242" name="Picture 2" descr="E:\Дабагян\Desktop\018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512213"/>
            <a:ext cx="3347864" cy="44199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0876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3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-41911" y="4939"/>
            <a:ext cx="9324354" cy="685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"/>
            <a:ext cx="9282443" cy="34163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21</a:t>
            </a:r>
          </a:p>
          <a:p>
            <a:pPr algn="ctr"/>
            <a:endParaRPr lang="ru-RU" sz="16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Генерал-полковник, конструктор артиллерийского вооружения, 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уроженец станицы </a:t>
            </a:r>
            <a:r>
              <a:rPr lang="ru-RU" sz="3200" b="1" dirty="0" err="1" smtClean="0">
                <a:ln w="50800"/>
                <a:solidFill>
                  <a:schemeClr val="bg2">
                    <a:lumMod val="75000"/>
                  </a:schemeClr>
                </a:solidFill>
              </a:rPr>
              <a:t>Старонижестеблиевской</a:t>
            </a:r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 Краснодарского края. Кто он? 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36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96137" y="3107433"/>
            <a:ext cx="3168353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А)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 Петров Ф.Ф. 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796137" y="4041288"/>
            <a:ext cx="3168354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>
                <a:ln w="50800"/>
                <a:solidFill>
                  <a:schemeClr val="bg2">
                    <a:lumMod val="75000"/>
                  </a:schemeClr>
                </a:solidFill>
              </a:rPr>
              <a:t>Б</a:t>
            </a:r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</a:t>
            </a:r>
            <a:r>
              <a:rPr lang="ru-RU" sz="2700" b="1" i="1" dirty="0" err="1" smtClean="0">
                <a:ln w="50800"/>
                <a:solidFill>
                  <a:schemeClr val="bg2">
                    <a:lumMod val="75000"/>
                  </a:schemeClr>
                </a:solidFill>
              </a:rPr>
              <a:t>Грабин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 В.Г. 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824003" y="4905164"/>
            <a:ext cx="3168354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Сидоренко В.Н. 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96137" y="5856218"/>
            <a:ext cx="3168354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Г)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Флёров И.А. </a:t>
            </a:r>
            <a:endParaRPr lang="ru-RU" sz="2700" i="1" dirty="0">
              <a:solidFill>
                <a:srgbClr val="000099"/>
              </a:solidFill>
            </a:endParaRPr>
          </a:p>
        </p:txBody>
      </p:sp>
      <p:pic>
        <p:nvPicPr>
          <p:cNvPr id="1026" name="Picture 2" descr="E:\Дабагян\Desktop\UM722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3025658"/>
            <a:ext cx="5500111" cy="35716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368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0" y="4939"/>
            <a:ext cx="9324354" cy="685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1" y="1"/>
            <a:ext cx="8964489" cy="34163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22</a:t>
            </a:r>
            <a:endParaRPr lang="ru-RU" sz="16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0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10 октября 1942 года группа партизан ушла на выполнение боевого задания. В районе станицы </a:t>
            </a:r>
            <a:r>
              <a:rPr lang="ru-RU" sz="3000" b="1" dirty="0" err="1" smtClean="0">
                <a:ln w="50800"/>
                <a:solidFill>
                  <a:schemeClr val="bg2">
                    <a:lumMod val="75000"/>
                  </a:schemeClr>
                </a:solidFill>
              </a:rPr>
              <a:t>Георгие-Афипской</a:t>
            </a:r>
            <a:r>
              <a:rPr lang="ru-RU" sz="30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, при подрыве крупного вражеского эшелона, погибли братья, которые за свой подвиг были удостоены высокого звания Герой Советского Союза. Назовите их.  </a:t>
            </a:r>
          </a:p>
        </p:txBody>
      </p:sp>
      <p:pic>
        <p:nvPicPr>
          <p:cNvPr id="5122" name="Picture 2" descr="E:\Дабагян\Desktop\рельсовая-война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50"/>
          <a:stretch/>
        </p:blipFill>
        <p:spPr bwMode="auto">
          <a:xfrm>
            <a:off x="1619672" y="3662542"/>
            <a:ext cx="5976664" cy="3103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8748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3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-41911" y="4939"/>
            <a:ext cx="9324354" cy="685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4867"/>
            <a:ext cx="9282443" cy="38472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23</a:t>
            </a:r>
          </a:p>
          <a:p>
            <a:pPr algn="ctr"/>
            <a:endParaRPr lang="ru-RU" sz="16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200" b="1" dirty="0">
                <a:ln w="50800"/>
                <a:solidFill>
                  <a:schemeClr val="bg2">
                    <a:lumMod val="75000"/>
                  </a:schemeClr>
                </a:solidFill>
              </a:rPr>
              <a:t>20 августа 1941 </a:t>
            </a:r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года, в ходе сражения за Ленинград, экипаж танка под командованием старшего лейтенанта Зиновия </a:t>
            </a:r>
            <a:r>
              <a:rPr lang="ru-RU" sz="3200" b="1" dirty="0" err="1" smtClean="0">
                <a:ln w="50800"/>
                <a:solidFill>
                  <a:schemeClr val="bg2">
                    <a:lumMod val="75000"/>
                  </a:schemeClr>
                </a:solidFill>
              </a:rPr>
              <a:t>Колобанова</a:t>
            </a:r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 совершил подвиг. Ни одному танкисту мира такого больше не удавалось. Сколько немецких танков уничтожил экипаж в одном бою?</a:t>
            </a:r>
            <a:endParaRPr lang="ru-RU" sz="3200" b="1" dirty="0">
              <a:ln w="50800"/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55543" y="3937766"/>
            <a:ext cx="1584176" cy="477294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А)   20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47631" y="4608275"/>
            <a:ext cx="1512170" cy="477294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Б)   21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696237" y="5307875"/>
            <a:ext cx="1512170" cy="477294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>
                <a:ln w="50800"/>
                <a:solidFill>
                  <a:schemeClr val="bg2">
                    <a:lumMod val="75000"/>
                  </a:schemeClr>
                </a:solidFill>
              </a:rPr>
              <a:t>В</a:t>
            </a:r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  22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368030" y="5949280"/>
            <a:ext cx="1440162" cy="477294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Г)   23</a:t>
            </a:r>
            <a:endParaRPr lang="ru-RU" sz="2700" i="1" dirty="0">
              <a:solidFill>
                <a:srgbClr val="000099"/>
              </a:solidFill>
            </a:endParaRPr>
          </a:p>
        </p:txBody>
      </p:sp>
      <p:pic>
        <p:nvPicPr>
          <p:cNvPr id="2" name="Picture 2" descr="D:\ИРИНА\МЕТОД. МАТЕРИАЛ\Фото, иллюстрации, картинки\Зиновий Колобанов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795961"/>
            <a:ext cx="4296738" cy="30238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0876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-180354" y="0"/>
            <a:ext cx="9324354" cy="685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" y="1"/>
            <a:ext cx="9003563" cy="29238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24</a:t>
            </a:r>
          </a:p>
          <a:p>
            <a:pPr algn="ctr"/>
            <a:endParaRPr lang="ru-RU" sz="16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Маршал Советского Союза, перед войной подвергся репрессиям, а после Великой Отечественной войны стал министром обороны Польши. Кто это?</a:t>
            </a:r>
            <a:endParaRPr lang="ru-RU" sz="3200" b="1" dirty="0">
              <a:ln w="50800"/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87824" y="3222893"/>
            <a:ext cx="3577409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А) А.М.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Василевский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007169" y="4117661"/>
            <a:ext cx="3577408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>
                <a:ln w="50800"/>
                <a:solidFill>
                  <a:schemeClr val="bg2">
                    <a:lumMod val="75000"/>
                  </a:schemeClr>
                </a:solidFill>
              </a:rPr>
              <a:t>Б</a:t>
            </a:r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Р.Я.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Малиновский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007169" y="4992630"/>
            <a:ext cx="3577408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К.К. Рокоссовский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15191" y="5877272"/>
            <a:ext cx="3577408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Г) М.Н.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Тухачевский</a:t>
            </a:r>
            <a:endParaRPr lang="ru-RU" sz="2700" i="1" dirty="0">
              <a:solidFill>
                <a:srgbClr val="000099"/>
              </a:solidFill>
            </a:endParaRPr>
          </a:p>
        </p:txBody>
      </p:sp>
      <p:pic>
        <p:nvPicPr>
          <p:cNvPr id="9218" name="Picture 2" descr="E:\Дабагян\Desktop\Rokossovski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7" y="2329214"/>
            <a:ext cx="1910418" cy="25399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E:\Дабагян\Desktop\Marshal_Vasilevsk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636" y="4126375"/>
            <a:ext cx="1838665" cy="25626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E:\Дабагян\Desktop\e4b567e3023988aaf54e5443a3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328125"/>
            <a:ext cx="1767266" cy="24376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E:\Дабагян\Desktop\200px-Mikhail_Tukhachevsky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239" y="4373486"/>
            <a:ext cx="1673024" cy="22894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0876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3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3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100"/>
                            </p:stCondLst>
                            <p:childTnLst>
                              <p:par>
                                <p:cTn id="2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3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100"/>
                            </p:stCondLst>
                            <p:childTnLst>
                              <p:par>
                                <p:cTn id="3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3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173" y="0"/>
            <a:ext cx="9324354" cy="685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1"/>
            <a:ext cx="8280920" cy="2369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25</a:t>
            </a:r>
          </a:p>
          <a:p>
            <a:pPr algn="ctr"/>
            <a:endParaRPr lang="ru-RU" sz="16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Как назывался фильм из киноэпопеи 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Юрия Озерова «Освобождение», посвященный Курской битве? 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60057" y="2723792"/>
            <a:ext cx="3851920" cy="643558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«Огненная дуга»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95337" y="3645024"/>
            <a:ext cx="3851921" cy="643558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>
                <a:ln w="50800"/>
                <a:solidFill>
                  <a:schemeClr val="bg2">
                    <a:lumMod val="75000"/>
                  </a:schemeClr>
                </a:solidFill>
              </a:rPr>
              <a:t>Б</a:t>
            </a:r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«Огненный выступ»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509456" y="4579229"/>
            <a:ext cx="3861228" cy="643558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«Огненная труба»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535127" y="5589240"/>
            <a:ext cx="3832992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Г)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«Огненная стена»  </a:t>
            </a:r>
            <a:endParaRPr lang="ru-RU" sz="2700" i="1" dirty="0">
              <a:solidFill>
                <a:srgbClr val="000099"/>
              </a:solidFill>
            </a:endParaRPr>
          </a:p>
        </p:txBody>
      </p:sp>
      <p:pic>
        <p:nvPicPr>
          <p:cNvPr id="2050" name="Picture 2" descr="C:\Users\Пользователь\Desktop\1551855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399263"/>
            <a:ext cx="3312368" cy="4359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219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-20956" y="5201"/>
            <a:ext cx="9324354" cy="685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"/>
            <a:ext cx="9280609" cy="28623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26</a:t>
            </a:r>
          </a:p>
          <a:p>
            <a:pPr algn="ctr"/>
            <a:endParaRPr lang="ru-RU" sz="16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На площади Ленина в Волгограде стоит дом,       в котором 58 дней держала оборону группа советских солдат. Дом стал символом мужества 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и героизма. Какое название он получил?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779914" y="3037105"/>
            <a:ext cx="5348880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6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А) </a:t>
            </a:r>
            <a:r>
              <a:rPr lang="ru-RU" sz="26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Дом краснофлотца Паршина</a:t>
            </a:r>
            <a:endParaRPr lang="ru-RU" sz="2600" i="1" dirty="0">
              <a:solidFill>
                <a:srgbClr val="000099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779913" y="3861048"/>
            <a:ext cx="5364087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6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Б) </a:t>
            </a:r>
            <a:r>
              <a:rPr lang="ru-RU" sz="26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Дом сержанта Павлова</a:t>
            </a:r>
            <a:endParaRPr lang="ru-RU" sz="2600" i="1" dirty="0">
              <a:solidFill>
                <a:srgbClr val="000099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779912" y="4780562"/>
            <a:ext cx="5348881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6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В) </a:t>
            </a:r>
            <a:r>
              <a:rPr lang="ru-RU" sz="26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Дом красноармейца Матросова</a:t>
            </a:r>
            <a:endParaRPr lang="ru-RU" sz="2600" i="1" dirty="0">
              <a:solidFill>
                <a:srgbClr val="000099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779913" y="5662233"/>
            <a:ext cx="5348880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6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Г)  </a:t>
            </a:r>
            <a:r>
              <a:rPr lang="ru-RU" sz="26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Дом политрука </a:t>
            </a:r>
            <a:r>
              <a:rPr lang="ru-RU" sz="2600" b="1" i="1" dirty="0" err="1" smtClean="0">
                <a:ln w="50800"/>
                <a:solidFill>
                  <a:schemeClr val="bg2">
                    <a:lumMod val="75000"/>
                  </a:schemeClr>
                </a:solidFill>
              </a:rPr>
              <a:t>Клочкова</a:t>
            </a:r>
            <a:endParaRPr lang="ru-RU" sz="2600" i="1" dirty="0">
              <a:solidFill>
                <a:srgbClr val="000099"/>
              </a:solidFill>
            </a:endParaRPr>
          </a:p>
        </p:txBody>
      </p:sp>
      <p:pic>
        <p:nvPicPr>
          <p:cNvPr id="14" name="Picture 2" descr="C:\Users\Пользователь\Desktop\картинки\Dom-Pavlova-v-Stalingrad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0" r="16686"/>
          <a:stretch/>
        </p:blipFill>
        <p:spPr bwMode="auto">
          <a:xfrm>
            <a:off x="124596" y="3161675"/>
            <a:ext cx="3655316" cy="32196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219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0" y="-25284"/>
            <a:ext cx="9324354" cy="688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" y="1"/>
            <a:ext cx="9324353" cy="37856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27</a:t>
            </a:r>
          </a:p>
          <a:p>
            <a:pPr algn="ctr"/>
            <a:endParaRPr lang="ru-RU" sz="12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Кульминацией парада Победы 24 июня 1945 года стал марш 200 знаменосцев, бросавших фашистские знамена на специальный помост 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у подножия Мавзолея. Какой элемент формы знаменосцев после парада был сожжён вместе 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с этим помостом? </a:t>
            </a:r>
            <a:endParaRPr lang="ru-RU" sz="3200" b="1" dirty="0">
              <a:ln w="50800"/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5122" name="Picture 2" descr="E:\Дабагян\Desktop\722473caefbe86ee6ccda1b493b2b02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749" y="3626749"/>
            <a:ext cx="7704856" cy="32052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6187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0" y="4939"/>
            <a:ext cx="9324354" cy="685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7598" y="184426"/>
            <a:ext cx="8713143" cy="56323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28</a:t>
            </a:r>
          </a:p>
          <a:p>
            <a:pPr algn="ctr"/>
            <a:endParaRPr lang="ru-RU" sz="16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r"/>
            <a:r>
              <a:rPr lang="ru-RU" sz="28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                               В поселке Алексеевка </a:t>
            </a:r>
            <a:r>
              <a:rPr lang="ru-RU" sz="2800" b="1" dirty="0" err="1" smtClean="0">
                <a:ln w="50800"/>
                <a:solidFill>
                  <a:schemeClr val="bg2">
                    <a:lumMod val="75000"/>
                  </a:schemeClr>
                </a:solidFill>
              </a:rPr>
              <a:t>Кинельского</a:t>
            </a:r>
            <a:r>
              <a:rPr lang="ru-RU" sz="28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                       	 	        района Самарской области   			                  поставлен памятник солдатской  	    		       матери - </a:t>
            </a:r>
            <a:r>
              <a:rPr lang="ru-RU" sz="2800" b="1" dirty="0" err="1" smtClean="0">
                <a:ln w="50800"/>
                <a:solidFill>
                  <a:schemeClr val="bg2">
                    <a:lumMod val="75000"/>
                  </a:schemeClr>
                </a:solidFill>
              </a:rPr>
              <a:t>Володичкиной</a:t>
            </a:r>
            <a:r>
              <a:rPr lang="ru-RU" sz="28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 Прасковье 		         </a:t>
            </a:r>
            <a:r>
              <a:rPr lang="ru-RU" sz="2800" b="1" dirty="0" err="1" smtClean="0">
                <a:ln w="50800"/>
                <a:solidFill>
                  <a:schemeClr val="bg2">
                    <a:lumMod val="75000"/>
                  </a:schemeClr>
                </a:solidFill>
              </a:rPr>
              <a:t>Еремеевне</a:t>
            </a:r>
            <a:r>
              <a:rPr lang="ru-RU" sz="28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, у которой война забрала </a:t>
            </a:r>
          </a:p>
          <a:p>
            <a:r>
              <a:rPr lang="ru-RU" sz="28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                              всех девятерых сыновей. </a:t>
            </a:r>
          </a:p>
          <a:p>
            <a:pPr algn="ctr"/>
            <a:endParaRPr lang="ru-RU" sz="2800" b="1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r>
              <a:rPr lang="ru-RU" sz="28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 кого в Краснодарском крае </a:t>
            </a:r>
          </a:p>
          <a:p>
            <a:r>
              <a:rPr lang="ru-RU" sz="28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называют солдатской матерью</a:t>
            </a:r>
            <a:r>
              <a:rPr lang="ru-RU" sz="2800" b="1" dirty="0">
                <a:ln w="50800"/>
                <a:solidFill>
                  <a:schemeClr val="bg2">
                    <a:lumMod val="75000"/>
                  </a:schemeClr>
                </a:solidFill>
              </a:rPr>
              <a:t>?</a:t>
            </a:r>
            <a:r>
              <a:rPr lang="ru-RU" sz="28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 </a:t>
            </a:r>
          </a:p>
          <a:p>
            <a:r>
              <a:rPr lang="ru-RU" sz="28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 каком населенном пункте </a:t>
            </a:r>
          </a:p>
          <a:p>
            <a:r>
              <a:rPr lang="ru-RU" sz="28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поставлен памятник? </a:t>
            </a:r>
          </a:p>
        </p:txBody>
      </p:sp>
      <p:pic>
        <p:nvPicPr>
          <p:cNvPr id="1026" name="Picture 2" descr="E:\Дабагян\Desktop\pam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66" t="5931" r="12528" b="17743"/>
          <a:stretch/>
        </p:blipFill>
        <p:spPr bwMode="auto">
          <a:xfrm>
            <a:off x="323353" y="260648"/>
            <a:ext cx="2527874" cy="34429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Дабагян\Desktop\1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12" t="7828" r="11561" b="21825"/>
          <a:stretch/>
        </p:blipFill>
        <p:spPr bwMode="auto">
          <a:xfrm>
            <a:off x="6444208" y="3577913"/>
            <a:ext cx="2421949" cy="31935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2504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174" y="0"/>
            <a:ext cx="9324354" cy="685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E:\Дабагян\Desktop\20091130080539!Ussr043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5906"/>
          <a:stretch/>
        </p:blipFill>
        <p:spPr bwMode="auto">
          <a:xfrm>
            <a:off x="435763" y="2415807"/>
            <a:ext cx="3601168" cy="44321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9683" y="1"/>
            <a:ext cx="9024317" cy="2369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2</a:t>
            </a:r>
          </a:p>
          <a:p>
            <a:pPr algn="ctr"/>
            <a:endParaRPr lang="ru-RU" sz="16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Что напечатано на листе бумаги, 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который держит в руках Родина-мать 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на плакате «Родина-мать зовет»?</a:t>
            </a:r>
            <a:endParaRPr lang="ru-RU" sz="3200" b="1" dirty="0">
              <a:ln w="50800"/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512164" y="2415807"/>
            <a:ext cx="4308308" cy="1010723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700" b="1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Обращение </a:t>
            </a:r>
            <a:r>
              <a:rPr lang="ru-RU" sz="2700" b="1" i="1" dirty="0">
                <a:ln w="50800"/>
                <a:solidFill>
                  <a:schemeClr val="bg2">
                    <a:lumMod val="75000"/>
                  </a:schemeClr>
                </a:solidFill>
              </a:rPr>
              <a:t>Сталина к        советскому народу</a:t>
            </a:r>
            <a:endParaRPr lang="ru-RU" sz="2700" i="1" dirty="0">
              <a:solidFill>
                <a:srgbClr val="000099"/>
              </a:solidFill>
            </a:endParaRPr>
          </a:p>
          <a:p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7984" y="3645024"/>
            <a:ext cx="4392488" cy="720080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Б)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Карикатура Гитлера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427985" y="4651410"/>
            <a:ext cx="4392488" cy="813331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>
                <a:ln w="50800"/>
                <a:solidFill>
                  <a:schemeClr val="bg2">
                    <a:lumMod val="75000"/>
                  </a:schemeClr>
                </a:solidFill>
              </a:rPr>
              <a:t>В</a:t>
            </a:r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Военная присяга</a:t>
            </a:r>
            <a:endParaRPr lang="ru-RU" sz="2700" b="1" i="1" dirty="0">
              <a:solidFill>
                <a:srgbClr val="000099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427984" y="5661248"/>
            <a:ext cx="4392488" cy="905419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>
                <a:ln w="50800"/>
                <a:solidFill>
                  <a:schemeClr val="bg2">
                    <a:lumMod val="75000"/>
                  </a:schemeClr>
                </a:solidFill>
              </a:rPr>
              <a:t>Г</a:t>
            </a:r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Сообщение о нападении Германии на СССР</a:t>
            </a:r>
            <a:endParaRPr lang="ru-RU" sz="2700" i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0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15" grpId="0" animBg="1"/>
      <p:bldP spid="1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0" y="-27586"/>
            <a:ext cx="9324354" cy="6885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"/>
            <a:ext cx="9324527" cy="24314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29</a:t>
            </a:r>
          </a:p>
          <a:p>
            <a:pPr algn="ctr"/>
            <a:endParaRPr lang="ru-RU" sz="16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Кому из русских литераторов военных лет 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 Смоленске поставлен памятник 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«в компании» с героем его произведения?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73352" y="5301208"/>
            <a:ext cx="3888432" cy="576065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Валентину Катаеву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51521" y="6021287"/>
            <a:ext cx="4536504" cy="557499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>
                <a:ln w="50800"/>
                <a:solidFill>
                  <a:schemeClr val="bg2">
                    <a:lumMod val="75000"/>
                  </a:schemeClr>
                </a:solidFill>
              </a:rPr>
              <a:t>Б</a:t>
            </a:r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Александру Твардовскому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7984" y="5301208"/>
            <a:ext cx="4494998" cy="576065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Константину Симонову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287086" y="6021287"/>
            <a:ext cx="3635896" cy="557500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Г)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Михаилу Шолохову</a:t>
            </a:r>
            <a:endParaRPr lang="ru-RU" sz="2700" i="1" dirty="0">
              <a:solidFill>
                <a:srgbClr val="000099"/>
              </a:solidFill>
            </a:endParaRPr>
          </a:p>
        </p:txBody>
      </p:sp>
      <p:pic>
        <p:nvPicPr>
          <p:cNvPr id="13314" name="Picture 2" descr="pamyatniki-smolenska"/>
          <p:cNvPicPr>
            <a:picLocks noChangeAspect="1" noChangeArrowheads="1"/>
          </p:cNvPicPr>
          <p:nvPr/>
        </p:nvPicPr>
        <p:blipFill rotWithShape="1">
          <a:blip r:embed="rId3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7" b="31796"/>
          <a:stretch/>
        </p:blipFill>
        <p:spPr bwMode="auto">
          <a:xfrm>
            <a:off x="1557840" y="2317681"/>
            <a:ext cx="6020659" cy="29456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0876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3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-41911" y="4939"/>
            <a:ext cx="9324354" cy="685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694" y="1"/>
            <a:ext cx="9254750" cy="280076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30</a:t>
            </a:r>
          </a:p>
          <a:p>
            <a:pPr algn="ctr"/>
            <a:endParaRPr lang="ru-RU" sz="16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1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Память о подвиге Сталинграда увековечена в названиях улиц и площадей многих городов мира. А где находятся площадь и станция метрополитена, носящие название «Сталинград»? </a:t>
            </a:r>
          </a:p>
        </p:txBody>
      </p:sp>
      <p:pic>
        <p:nvPicPr>
          <p:cNvPr id="4098" name="Picture 2" descr="E:\Дабагян\Desktop\Stalingrad_Kult_13_0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38790"/>
          <a:stretch/>
        </p:blipFill>
        <p:spPr bwMode="auto">
          <a:xfrm>
            <a:off x="-41911" y="3108520"/>
            <a:ext cx="9277126" cy="37300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6444208" y="2999421"/>
            <a:ext cx="2016224" cy="425059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Берлин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147490" y="3644228"/>
            <a:ext cx="1970992" cy="423283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Г)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Париж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8503" y="2999421"/>
            <a:ext cx="2016224" cy="432048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Вена 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09486" y="3644228"/>
            <a:ext cx="1996986" cy="432048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>
                <a:ln w="50800"/>
                <a:solidFill>
                  <a:schemeClr val="bg2">
                    <a:lumMod val="75000"/>
                  </a:schemeClr>
                </a:solidFill>
              </a:rPr>
              <a:t>Б</a:t>
            </a:r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Мадрид </a:t>
            </a:r>
            <a:endParaRPr lang="ru-RU" sz="2700" i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68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  <p:bldP spid="10" grpId="0" animBg="1"/>
      <p:bldP spid="12" grpId="0" animBg="1"/>
      <p:bldP spid="1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0" y="0"/>
            <a:ext cx="9324354" cy="6895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3933" y="1"/>
            <a:ext cx="9060067" cy="32008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31</a:t>
            </a:r>
          </a:p>
          <a:p>
            <a:pPr algn="ctr"/>
            <a:endParaRPr lang="ru-RU" sz="16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0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Трем городам Краснодарского края за мужество, стойкость и массовый героизм, проявленные в борьбе за свободу и независимость Отечества присвоено почетное звание «Город-герой» и </a:t>
            </a:r>
          </a:p>
          <a:p>
            <a:pPr algn="ctr"/>
            <a:r>
              <a:rPr lang="ru-RU" sz="30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«Город-воинской славы». Это: 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419872" y="3200877"/>
            <a:ext cx="5544616" cy="50405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Новороссийск, Темрюк, Крымск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291065" y="3880758"/>
            <a:ext cx="3745431" cy="494201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>
                <a:ln w="50800"/>
                <a:solidFill>
                  <a:schemeClr val="bg2">
                    <a:lumMod val="75000"/>
                  </a:schemeClr>
                </a:solidFill>
              </a:rPr>
              <a:t>Б</a:t>
            </a:r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Анапа, Туапсе, Сочи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9552" y="5588961"/>
            <a:ext cx="5112742" cy="494201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Анапа, Новороссийск, Туапсе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60495" y="6206379"/>
            <a:ext cx="4906942" cy="494201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Г)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Ейск, Новороссийск, Туапсе</a:t>
            </a:r>
            <a:endParaRPr lang="ru-RU" sz="2700" i="1" dirty="0">
              <a:solidFill>
                <a:srgbClr val="000099"/>
              </a:solidFill>
            </a:endParaRPr>
          </a:p>
        </p:txBody>
      </p:sp>
      <p:pic>
        <p:nvPicPr>
          <p:cNvPr id="2" name="Picture 2" descr="E:\Дабагян\Desktop\Анап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90688"/>
            <a:ext cx="2448272" cy="16281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E:\Дабагян\Desktop\Новороссийск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940038"/>
            <a:ext cx="2303240" cy="15021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:\Дабагян\Desktop\Туапсе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4240" y="4449047"/>
            <a:ext cx="2246394" cy="15005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053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9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-13483" y="0"/>
            <a:ext cx="9324354" cy="6885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"/>
            <a:ext cx="9324353" cy="298543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32</a:t>
            </a:r>
          </a:p>
          <a:p>
            <a:pPr algn="ctr"/>
            <a:endParaRPr lang="ru-RU" sz="12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28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24 июня 1945 года во время Парада Победы на Красной площади в Москве во главе почетного караула со Знаменем Победы шагал уроженец Краснодарского края, впоследствии видный военный деятель Советского государства. Кто это?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164672" y="2985434"/>
            <a:ext cx="3345222" cy="679945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А) </a:t>
            </a:r>
            <a:r>
              <a:rPr lang="ru-RU" sz="24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генерал-лейтенант </a:t>
            </a:r>
          </a:p>
          <a:p>
            <a:r>
              <a:rPr lang="ru-RU" sz="24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      Алексеенко В.А.</a:t>
            </a:r>
            <a:endParaRPr lang="ru-RU" sz="2400" i="1" dirty="0">
              <a:solidFill>
                <a:srgbClr val="000099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164672" y="3756956"/>
            <a:ext cx="3345222" cy="679945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>
                <a:ln w="50800"/>
                <a:solidFill>
                  <a:schemeClr val="bg2">
                    <a:lumMod val="75000"/>
                  </a:schemeClr>
                </a:solidFill>
              </a:rPr>
              <a:t>Б</a:t>
            </a:r>
            <a:r>
              <a:rPr lang="ru-RU" sz="24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</a:t>
            </a:r>
            <a:r>
              <a:rPr lang="ru-RU" sz="24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генерал армии </a:t>
            </a:r>
          </a:p>
          <a:p>
            <a:r>
              <a:rPr lang="ru-RU" sz="24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     Варенников В.И.</a:t>
            </a:r>
            <a:endParaRPr lang="ru-RU" sz="2400" i="1" dirty="0">
              <a:solidFill>
                <a:srgbClr val="000099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164672" y="4581128"/>
            <a:ext cx="3345222" cy="679945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В) </a:t>
            </a:r>
            <a:r>
              <a:rPr lang="ru-RU" sz="24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маршал авиации </a:t>
            </a:r>
          </a:p>
          <a:p>
            <a:r>
              <a:rPr lang="ru-RU" sz="24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     Савицкий Е.Я.</a:t>
            </a:r>
            <a:endParaRPr lang="ru-RU" sz="2400" i="1" dirty="0">
              <a:solidFill>
                <a:srgbClr val="000099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164672" y="5445224"/>
            <a:ext cx="3345222" cy="674809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Г) </a:t>
            </a:r>
            <a:r>
              <a:rPr lang="ru-RU" sz="24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генерал-полковник </a:t>
            </a:r>
          </a:p>
          <a:p>
            <a:r>
              <a:rPr lang="ru-RU" sz="24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     </a:t>
            </a:r>
            <a:r>
              <a:rPr lang="ru-RU" sz="2400" b="1" i="1" dirty="0" err="1" smtClean="0">
                <a:ln w="50800"/>
                <a:solidFill>
                  <a:schemeClr val="bg2">
                    <a:lumMod val="75000"/>
                  </a:schemeClr>
                </a:solidFill>
              </a:rPr>
              <a:t>Хрюкин</a:t>
            </a:r>
            <a:r>
              <a:rPr lang="ru-RU" sz="24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 Т.Т.</a:t>
            </a:r>
            <a:endParaRPr lang="ru-RU" sz="2400" i="1" dirty="0">
              <a:solidFill>
                <a:srgbClr val="000099"/>
              </a:solidFill>
            </a:endParaRPr>
          </a:p>
        </p:txBody>
      </p:sp>
      <p:pic>
        <p:nvPicPr>
          <p:cNvPr id="4098" name="Picture 2" descr="E:\Дабагян\Desktop\Алексеенко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0513">
            <a:off x="253040" y="2538214"/>
            <a:ext cx="1772714" cy="24374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Дабагян\Desktop\Варенников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7166">
            <a:off x="1257992" y="4527453"/>
            <a:ext cx="1825436" cy="24339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E:\Дабагян\Desktop\Савицкий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9331">
            <a:off x="7321157" y="2539287"/>
            <a:ext cx="1695872" cy="26023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E:\Дабагян\Desktop\хрюкин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4896">
            <a:off x="6681853" y="4381309"/>
            <a:ext cx="1882987" cy="24460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053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3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3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3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3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9" grpId="0" animBg="1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-41911" y="4939"/>
            <a:ext cx="9324354" cy="685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E:\Дабагян\Desktop\9may-poster-preview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658" b="23973"/>
          <a:stretch/>
        </p:blipFill>
        <p:spPr bwMode="auto">
          <a:xfrm>
            <a:off x="-41911" y="3654631"/>
            <a:ext cx="9324354" cy="32112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41911" y="-29812"/>
            <a:ext cx="9282443" cy="37702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33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Из какой песни эти строки, 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кто автор музыки и слов?</a:t>
            </a:r>
          </a:p>
          <a:p>
            <a:pPr algn="ctr"/>
            <a:endParaRPr lang="ru-RU" sz="1100" b="1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«Дни и ночи у мартеновских печей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Не смыкала наша Родина очей.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Дни и ночи битву трудную вели – 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Этот день мы приближали, как могли…»</a:t>
            </a:r>
          </a:p>
        </p:txBody>
      </p:sp>
    </p:spTree>
    <p:extLst>
      <p:ext uri="{BB962C8B-B14F-4D97-AF65-F5344CB8AC3E}">
        <p14:creationId xmlns:p14="http://schemas.microsoft.com/office/powerpoint/2010/main" val="216219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Дабагян\Desktop\9_maya_pobeda_georgievskaya_lenta_zvezda_stena_sssr_35714_602x33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60" t="6335" r="3446" b="-435"/>
          <a:stretch/>
        </p:blipFill>
        <p:spPr bwMode="auto">
          <a:xfrm>
            <a:off x="0" y="-114424"/>
            <a:ext cx="9198957" cy="7024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83085"/>
            <a:ext cx="85689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n w="3810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ВИКТОРИНА</a:t>
            </a:r>
          </a:p>
        </p:txBody>
      </p:sp>
      <p:sp>
        <p:nvSpPr>
          <p:cNvPr id="7" name="TextBox 6"/>
          <p:cNvSpPr txBox="1"/>
          <p:nvPr/>
        </p:nvSpPr>
        <p:spPr>
          <a:xfrm rot="20886290">
            <a:off x="272653" y="3947038"/>
            <a:ext cx="867070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«Путешествие по страницам Великой Отечественной войны»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8551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1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-41911" y="4939"/>
            <a:ext cx="9324354" cy="685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19693"/>
            <a:ext cx="8978026" cy="2369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3</a:t>
            </a:r>
          </a:p>
          <a:p>
            <a:pPr algn="ctr"/>
            <a:endParaRPr lang="ru-RU" sz="16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Что такое </a:t>
            </a:r>
            <a:r>
              <a:rPr lang="en-US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AA-</a:t>
            </a:r>
            <a:r>
              <a:rPr lang="en-US" sz="3200" b="1" dirty="0" err="1" smtClean="0">
                <a:ln w="50800"/>
                <a:solidFill>
                  <a:schemeClr val="bg2">
                    <a:lumMod val="75000"/>
                  </a:schemeClr>
                </a:solidFill>
              </a:rPr>
              <a:t>Linie</a:t>
            </a:r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, по которой фашисты проводили восточную границу Третьего рейха в случае победы над СССР?</a:t>
            </a:r>
            <a:endParaRPr lang="ru-RU" sz="3200" b="1" dirty="0">
              <a:ln w="50800"/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2050" name="Picture 2" descr="E:\Дабагян\Desktop\h2SqygKfTX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451129"/>
            <a:ext cx="9282443" cy="4426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827584" y="4841104"/>
            <a:ext cx="4662177" cy="539417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Б)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Линия Анадырь-Ашхабад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9512" y="4205029"/>
            <a:ext cx="4572508" cy="53681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Линия Абакан-Алма-Ата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604664" y="5517232"/>
            <a:ext cx="4912847" cy="539417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Линия Арзамас-Актюбинск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267744" y="6218986"/>
            <a:ext cx="5402558" cy="539417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Г) </a:t>
            </a:r>
            <a:r>
              <a:rPr lang="ru-RU" sz="2700" b="1" i="1" dirty="0">
                <a:ln w="50800"/>
                <a:solidFill>
                  <a:schemeClr val="bg2">
                    <a:lumMod val="75000"/>
                  </a:schemeClr>
                </a:solidFill>
              </a:rPr>
              <a:t>Л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иния Архангельск-Астрахань</a:t>
            </a:r>
            <a:endParaRPr lang="ru-RU" sz="2700" i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004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 animBg="1"/>
      <p:bldP spid="12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-41911" y="4939"/>
            <a:ext cx="9324354" cy="685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"/>
            <a:ext cx="9324527" cy="276998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4</a:t>
            </a:r>
          </a:p>
          <a:p>
            <a:pPr algn="ctr"/>
            <a:endParaRPr lang="ru-RU" sz="10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На подступах к Москве в ноябре-декабре 1941 года гитлеровская армия потерпела первое серьезное поражение. Кто командовал советскими войсками при обороне Москвы?</a:t>
            </a:r>
            <a:endParaRPr lang="ru-RU" sz="3200" b="1" dirty="0">
              <a:ln w="50800"/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13944" y="3076743"/>
            <a:ext cx="3116887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Г. Жуков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913944" y="4053311"/>
            <a:ext cx="3116887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>
                <a:ln w="50800"/>
                <a:solidFill>
                  <a:schemeClr val="bg2">
                    <a:lumMod val="75000"/>
                  </a:schemeClr>
                </a:solidFill>
              </a:rPr>
              <a:t>Б</a:t>
            </a:r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К. Ворошилов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913944" y="5015974"/>
            <a:ext cx="3116887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М. Тухачевский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913944" y="5949280"/>
            <a:ext cx="3116887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Г)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С. Будённый</a:t>
            </a:r>
            <a:endParaRPr lang="ru-RU" sz="2700" i="1" dirty="0">
              <a:solidFill>
                <a:srgbClr val="000099"/>
              </a:solidFill>
            </a:endParaRPr>
          </a:p>
        </p:txBody>
      </p:sp>
      <p:pic>
        <p:nvPicPr>
          <p:cNvPr id="5122" name="Picture 2" descr="E:\Дабагян\Desktop\4308688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6542" y="4701383"/>
            <a:ext cx="3008171" cy="20769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E:\Дабагян\Desktop\Немецкие солдаты пересекают государственную границу СССР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06" b="8847"/>
          <a:stretch/>
        </p:blipFill>
        <p:spPr bwMode="auto">
          <a:xfrm>
            <a:off x="174013" y="3960962"/>
            <a:ext cx="2654850" cy="28730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E:\Дабагян\Desktop\tmp4FF-10-580x40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277" y="2727049"/>
            <a:ext cx="3047436" cy="21170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E:\Дабагян\Desktop\500-12451-562-19об-10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961" y="2690133"/>
            <a:ext cx="2659986" cy="18735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3749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ntr" presetSubtype="3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3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" dur="3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3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0" dur="3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1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1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100"/>
                            </p:stCondLst>
                            <p:childTnLst>
                              <p:par>
                                <p:cTn id="3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-41911" y="4939"/>
            <a:ext cx="9324354" cy="685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" y="1"/>
            <a:ext cx="9144000" cy="33547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5</a:t>
            </a:r>
          </a:p>
          <a:p>
            <a:pPr algn="ctr"/>
            <a:endParaRPr lang="ru-RU" sz="16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 ходе первого удара фашистской авиации на Москву в ночь на 22 июля 1941 года войсками ПВО было применено специальное оружие против самолетов противника. 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Назовите это оружие.</a:t>
            </a:r>
            <a:endParaRPr lang="ru-RU" sz="3200" b="1" dirty="0">
              <a:ln w="50800"/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75950" y="3422508"/>
            <a:ext cx="5688632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Дальние истребители ПЕ-3 бис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316009" y="4221088"/>
            <a:ext cx="4608513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>
                <a:ln w="50800"/>
                <a:solidFill>
                  <a:schemeClr val="bg2">
                    <a:lumMod val="75000"/>
                  </a:schemeClr>
                </a:solidFill>
              </a:rPr>
              <a:t>Б</a:t>
            </a:r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Аэростаты заграждения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672916" y="4972865"/>
            <a:ext cx="3798168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Дирижабли</a:t>
            </a:r>
            <a:endParaRPr lang="ru-RU" sz="2700" i="1" dirty="0">
              <a:solidFill>
                <a:srgbClr val="000099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672916" y="5733256"/>
            <a:ext cx="3752747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7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Г) </a:t>
            </a:r>
            <a:r>
              <a:rPr lang="ru-RU" sz="27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Воздушные шары</a:t>
            </a:r>
            <a:endParaRPr lang="ru-RU" sz="2700" i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004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-41911" y="4939"/>
            <a:ext cx="9324354" cy="685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1" y="1"/>
            <a:ext cx="8856985" cy="42165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</a:t>
            </a:r>
            <a:r>
              <a:rPr lang="ru-RU" sz="3600" b="1" u="sng" dirty="0">
                <a:ln w="50800"/>
                <a:solidFill>
                  <a:schemeClr val="bg2">
                    <a:lumMod val="75000"/>
                  </a:schemeClr>
                </a:solidFill>
              </a:rPr>
              <a:t>6</a:t>
            </a:r>
            <a:endParaRPr lang="ru-RU" sz="36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endParaRPr lang="ru-RU" sz="16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6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«Полями воинской славы России» Военная энциклопедия называет Куликово, Полтавское и это, на котором произошло крупнейшее во 2-й мировой войне встречное танковое сражение. </a:t>
            </a:r>
          </a:p>
          <a:p>
            <a:pPr algn="ctr"/>
            <a:r>
              <a:rPr lang="ru-RU" sz="36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Как называется это поле?</a:t>
            </a:r>
          </a:p>
        </p:txBody>
      </p:sp>
      <p:pic>
        <p:nvPicPr>
          <p:cNvPr id="2" name="Picture 2" descr="C:\Users\Пользователь\Desktop\92710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236061"/>
            <a:ext cx="3621783" cy="2416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esktop\ZEIXC-uI2hc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245412"/>
            <a:ext cx="3578110" cy="238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219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-41911" y="4939"/>
            <a:ext cx="9324354" cy="685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116632"/>
            <a:ext cx="8964488" cy="34163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</a:t>
            </a:r>
            <a:r>
              <a:rPr lang="ru-RU" sz="3600" b="1" u="sng" dirty="0">
                <a:ln w="50800"/>
                <a:solidFill>
                  <a:schemeClr val="bg2">
                    <a:lumMod val="75000"/>
                  </a:schemeClr>
                </a:solidFill>
              </a:rPr>
              <a:t>7</a:t>
            </a:r>
            <a:endParaRPr lang="ru-RU" sz="36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endParaRPr lang="ru-RU" sz="20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7 ноября 1941 года в Москве состоялось мероприятие, которое имело колоссальное значение и вызывало восхищение и уважение 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к нашему народу и армии. 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Какое это было мероприятие?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88141" y="4509120"/>
            <a:ext cx="8836964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600" b="1" dirty="0">
                <a:ln w="50800"/>
                <a:solidFill>
                  <a:schemeClr val="bg2">
                    <a:lumMod val="75000"/>
                  </a:schemeClr>
                </a:solidFill>
              </a:rPr>
              <a:t>Б</a:t>
            </a:r>
            <a:r>
              <a:rPr lang="ru-RU" sz="26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</a:t>
            </a:r>
            <a:r>
              <a:rPr lang="ru-RU" sz="26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Парад войск на Красной площади</a:t>
            </a:r>
            <a:endParaRPr lang="ru-RU" sz="2600" i="1" dirty="0">
              <a:solidFill>
                <a:srgbClr val="000099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61689" y="5301208"/>
            <a:ext cx="8863416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500" b="1" dirty="0">
                <a:ln w="50800"/>
                <a:solidFill>
                  <a:schemeClr val="bg2">
                    <a:lumMod val="75000"/>
                  </a:schemeClr>
                </a:solidFill>
              </a:rPr>
              <a:t>В</a:t>
            </a:r>
            <a:r>
              <a:rPr lang="ru-RU" sz="25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</a:t>
            </a:r>
            <a:r>
              <a:rPr lang="ru-RU" sz="24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Торжественное собрание актива города в Большом театре  </a:t>
            </a:r>
            <a:endParaRPr lang="ru-RU" sz="2400" i="1" dirty="0">
              <a:solidFill>
                <a:srgbClr val="000099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68121" y="6093296"/>
            <a:ext cx="8856984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600" b="1" dirty="0">
                <a:ln w="50800"/>
                <a:solidFill>
                  <a:schemeClr val="bg2">
                    <a:lumMod val="75000"/>
                  </a:schemeClr>
                </a:solidFill>
              </a:rPr>
              <a:t>Г</a:t>
            </a:r>
            <a:r>
              <a:rPr lang="ru-RU" sz="26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</a:t>
            </a:r>
            <a:r>
              <a:rPr lang="ru-RU" sz="26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Демонстрация трудящихся на Красной площади</a:t>
            </a:r>
            <a:endParaRPr lang="ru-RU" sz="2600" i="1" dirty="0">
              <a:solidFill>
                <a:srgbClr val="000099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61690" y="3717032"/>
            <a:ext cx="8863416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6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А) </a:t>
            </a:r>
            <a:r>
              <a:rPr lang="ru-RU" sz="26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Субботник по разбору завалов после бомбардировки</a:t>
            </a:r>
            <a:endParaRPr lang="ru-RU" sz="2600" i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19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ИРИНА\Фото, иллюстрации, картинки\9_maya_prazdnik_pobeda_cvety_vozlozhenie_pamyat_35749_602x339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1886" r="35196" b="53945"/>
          <a:stretch/>
        </p:blipFill>
        <p:spPr bwMode="auto">
          <a:xfrm>
            <a:off x="-41911" y="4939"/>
            <a:ext cx="9324354" cy="685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" y="1"/>
            <a:ext cx="9282443" cy="28623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u="sng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Вопрос № </a:t>
            </a:r>
            <a:r>
              <a:rPr lang="ru-RU" sz="3600" b="1" u="sng" dirty="0">
                <a:ln w="50800"/>
                <a:solidFill>
                  <a:schemeClr val="bg2">
                    <a:lumMod val="75000"/>
                  </a:schemeClr>
                </a:solidFill>
              </a:rPr>
              <a:t>8</a:t>
            </a:r>
            <a:endParaRPr lang="ru-RU" sz="36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endParaRPr lang="ru-RU" sz="1600" b="1" u="sng" dirty="0" smtClean="0">
              <a:ln w="50800"/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Самые кровопролитные бои в ходе Сталинградской битвы проходили на возвышенности правого берега Волги. 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Какое название носила эта возвышенность?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274036" y="3212976"/>
            <a:ext cx="3672408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6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А) </a:t>
            </a:r>
            <a:r>
              <a:rPr lang="ru-RU" sz="26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Безымянная высота</a:t>
            </a:r>
            <a:endParaRPr lang="ru-RU" sz="2600" i="1" dirty="0">
              <a:solidFill>
                <a:srgbClr val="000099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38836" y="4125228"/>
            <a:ext cx="3672408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600" b="1" dirty="0">
                <a:ln w="50800"/>
                <a:solidFill>
                  <a:schemeClr val="bg2">
                    <a:lumMod val="75000"/>
                  </a:schemeClr>
                </a:solidFill>
              </a:rPr>
              <a:t>Б</a:t>
            </a:r>
            <a:r>
              <a:rPr lang="ru-RU" sz="26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) </a:t>
            </a:r>
            <a:r>
              <a:rPr lang="ru-RU" sz="26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Поклонная гора</a:t>
            </a:r>
            <a:endParaRPr lang="ru-RU" sz="2600" i="1" dirty="0">
              <a:solidFill>
                <a:srgbClr val="000099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64088" y="5085184"/>
            <a:ext cx="3672408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6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В) </a:t>
            </a:r>
            <a:r>
              <a:rPr lang="ru-RU" sz="26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Мамаев курган</a:t>
            </a:r>
            <a:endParaRPr lang="ru-RU" sz="2600" i="1" dirty="0">
              <a:solidFill>
                <a:srgbClr val="000099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64088" y="5920563"/>
            <a:ext cx="3672408" cy="648072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600" b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Г) </a:t>
            </a:r>
            <a:r>
              <a:rPr lang="ru-RU" sz="2600" b="1" i="1" dirty="0" smtClean="0">
                <a:ln w="50800"/>
                <a:solidFill>
                  <a:schemeClr val="bg2">
                    <a:lumMod val="75000"/>
                  </a:schemeClr>
                </a:solidFill>
              </a:rPr>
              <a:t>Сапун-гора </a:t>
            </a:r>
            <a:endParaRPr lang="ru-RU" sz="2600" i="1" dirty="0">
              <a:solidFill>
                <a:srgbClr val="000099"/>
              </a:solidFill>
            </a:endParaRPr>
          </a:p>
        </p:txBody>
      </p:sp>
      <p:pic>
        <p:nvPicPr>
          <p:cNvPr id="1027" name="Picture 3" descr="C:\Users\Пользователь\Desktop\53551b239759d0.3681637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65088"/>
            <a:ext cx="5094524" cy="38164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219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9" grpId="0" animBg="1"/>
      <p:bldP spid="10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3286</TotalTime>
  <Words>1558</Words>
  <Application>Microsoft Office PowerPoint</Application>
  <PresentationFormat>Экран (4:3)</PresentationFormat>
  <Paragraphs>265</Paragraphs>
  <Slides>35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Дабагян</dc:creator>
  <cp:lastModifiedBy>Пользователь</cp:lastModifiedBy>
  <cp:revision>366</cp:revision>
  <dcterms:created xsi:type="dcterms:W3CDTF">2015-08-06T10:04:55Z</dcterms:created>
  <dcterms:modified xsi:type="dcterms:W3CDTF">2019-04-24T10:58:53Z</dcterms:modified>
</cp:coreProperties>
</file>