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6" r:id="rId16"/>
    <p:sldId id="271" r:id="rId17"/>
    <p:sldId id="273" r:id="rId18"/>
    <p:sldId id="272"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p>
            <a:fld id="{54F7AC88-C5D2-4CD7-AD6D-814F0B06EDD4}" type="datetimeFigureOut">
              <a:rPr lang="ru-RU" smtClean="0"/>
              <a:pPr/>
              <a:t>27.09.2021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11" name="Номер слайда 10"/>
          <p:cNvSpPr>
            <a:spLocks noGrp="1"/>
          </p:cNvSpPr>
          <p:nvPr>
            <p:ph type="sldNum" sz="quarter" idx="12"/>
          </p:nvPr>
        </p:nvSpPr>
        <p:spPr/>
        <p:txBody>
          <a:bodyPr/>
          <a:lstStyle/>
          <a:p>
            <a:fld id="{DBA25F3E-57A1-4962-A5C1-5684A0C79DD5}" type="slidenum">
              <a:rPr lang="ru-RU" smtClean="0"/>
              <a:pPr/>
              <a:t>‹#›</a:t>
            </a:fld>
            <a:endParaRPr lang="ru-RU"/>
          </a:p>
        </p:txBody>
      </p:sp>
    </p:spTree>
  </p:cSld>
  <p:clrMapOvr>
    <a:masterClrMapping/>
  </p:clrMapOvr>
  <p:transition advClick="0" advTm="22141">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F7AC88-C5D2-4CD7-AD6D-814F0B06EDD4}" type="datetimeFigureOut">
              <a:rPr lang="ru-RU" smtClean="0"/>
              <a:pPr/>
              <a:t>27.09.2021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A25F3E-57A1-4962-A5C1-5684A0C79DD5}" type="slidenum">
              <a:rPr lang="ru-RU" smtClean="0"/>
              <a:pPr/>
              <a:t>‹#›</a:t>
            </a:fld>
            <a:endParaRPr lang="ru-RU"/>
          </a:p>
        </p:txBody>
      </p:sp>
    </p:spTree>
  </p:cSld>
  <p:clrMapOvr>
    <a:masterClrMapping/>
  </p:clrMapOvr>
  <p:transition advClick="0" advTm="22141">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F7AC88-C5D2-4CD7-AD6D-814F0B06EDD4}" type="datetimeFigureOut">
              <a:rPr lang="ru-RU" smtClean="0"/>
              <a:pPr/>
              <a:t>27.09.2021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A25F3E-57A1-4962-A5C1-5684A0C79DD5}" type="slidenum">
              <a:rPr lang="ru-RU" smtClean="0"/>
              <a:pPr/>
              <a:t>‹#›</a:t>
            </a:fld>
            <a:endParaRPr lang="ru-RU"/>
          </a:p>
        </p:txBody>
      </p:sp>
    </p:spTree>
  </p:cSld>
  <p:clrMapOvr>
    <a:masterClrMapping/>
  </p:clrMapOvr>
  <p:transition advClick="0" advTm="22141">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F7AC88-C5D2-4CD7-AD6D-814F0B06EDD4}" type="datetimeFigureOut">
              <a:rPr lang="ru-RU" smtClean="0"/>
              <a:pPr/>
              <a:t>27.09.2021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A25F3E-57A1-4962-A5C1-5684A0C79DD5}" type="slidenum">
              <a:rPr lang="ru-RU" smtClean="0"/>
              <a:pPr/>
              <a:t>‹#›</a:t>
            </a:fld>
            <a:endParaRPr lang="ru-RU"/>
          </a:p>
        </p:txBody>
      </p:sp>
    </p:spTree>
  </p:cSld>
  <p:clrMapOvr>
    <a:masterClrMapping/>
  </p:clrMapOvr>
  <p:transition advClick="0" advTm="22141">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4F7AC88-C5D2-4CD7-AD6D-814F0B06EDD4}" type="datetimeFigureOut">
              <a:rPr lang="ru-RU" smtClean="0"/>
              <a:pPr/>
              <a:t>27.09.2021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A25F3E-57A1-4962-A5C1-5684A0C79DD5}" type="slidenum">
              <a:rPr lang="ru-RU" smtClean="0"/>
              <a:pPr/>
              <a:t>‹#›</a:t>
            </a:fld>
            <a:endParaRPr lang="ru-RU"/>
          </a:p>
        </p:txBody>
      </p:sp>
    </p:spTree>
  </p:cSld>
  <p:clrMapOvr>
    <a:masterClrMapping/>
  </p:clrMapOvr>
  <p:transition advClick="0" advTm="22141">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4F7AC88-C5D2-4CD7-AD6D-814F0B06EDD4}" type="datetimeFigureOut">
              <a:rPr lang="ru-RU" smtClean="0"/>
              <a:pPr/>
              <a:t>27.09.2021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A25F3E-57A1-4962-A5C1-5684A0C79DD5}" type="slidenum">
              <a:rPr lang="ru-RU" smtClean="0"/>
              <a:pPr/>
              <a:t>‹#›</a:t>
            </a:fld>
            <a:endParaRPr lang="ru-RU"/>
          </a:p>
        </p:txBody>
      </p:sp>
    </p:spTree>
  </p:cSld>
  <p:clrMapOvr>
    <a:masterClrMapping/>
  </p:clrMapOvr>
  <p:transition advClick="0" advTm="22141">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4F7AC88-C5D2-4CD7-AD6D-814F0B06EDD4}" type="datetimeFigureOut">
              <a:rPr lang="ru-RU" smtClean="0"/>
              <a:pPr/>
              <a:t>27.09.2021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BA25F3E-57A1-4962-A5C1-5684A0C79DD5}" type="slidenum">
              <a:rPr lang="ru-RU" smtClean="0"/>
              <a:pPr/>
              <a:t>‹#›</a:t>
            </a:fld>
            <a:endParaRPr lang="ru-RU"/>
          </a:p>
        </p:txBody>
      </p:sp>
    </p:spTree>
  </p:cSld>
  <p:clrMapOvr>
    <a:masterClrMapping/>
  </p:clrMapOvr>
  <p:transition advClick="0" advTm="22141">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4F7AC88-C5D2-4CD7-AD6D-814F0B06EDD4}" type="datetimeFigureOut">
              <a:rPr lang="ru-RU" smtClean="0"/>
              <a:pPr/>
              <a:t>27.09.2021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BA25F3E-57A1-4962-A5C1-5684A0C79DD5}" type="slidenum">
              <a:rPr lang="ru-RU" smtClean="0"/>
              <a:pPr/>
              <a:t>‹#›</a:t>
            </a:fld>
            <a:endParaRPr lang="ru-RU"/>
          </a:p>
        </p:txBody>
      </p:sp>
    </p:spTree>
  </p:cSld>
  <p:clrMapOvr>
    <a:masterClrMapping/>
  </p:clrMapOvr>
  <p:transition advClick="0" advTm="22141">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54F7AC88-C5D2-4CD7-AD6D-814F0B06EDD4}" type="datetimeFigureOut">
              <a:rPr lang="ru-RU" smtClean="0"/>
              <a:pPr/>
              <a:t>27.09.2021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BA25F3E-57A1-4962-A5C1-5684A0C79DD5}" type="slidenum">
              <a:rPr lang="ru-RU" smtClean="0"/>
              <a:pPr/>
              <a:t>‹#›</a:t>
            </a:fld>
            <a:endParaRPr lang="ru-RU"/>
          </a:p>
        </p:txBody>
      </p:sp>
    </p:spTree>
  </p:cSld>
  <p:clrMapOvr>
    <a:masterClrMapping/>
  </p:clrMapOvr>
  <p:transition advClick="0" advTm="22141">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4F7AC88-C5D2-4CD7-AD6D-814F0B06EDD4}" type="datetimeFigureOut">
              <a:rPr lang="ru-RU" smtClean="0"/>
              <a:pPr/>
              <a:t>27.09.2021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A25F3E-57A1-4962-A5C1-5684A0C79DD5}" type="slidenum">
              <a:rPr lang="ru-RU" smtClean="0"/>
              <a:pPr/>
              <a:t>‹#›</a:t>
            </a:fld>
            <a:endParaRPr lang="ru-RU"/>
          </a:p>
        </p:txBody>
      </p:sp>
    </p:spTree>
  </p:cSld>
  <p:clrMapOvr>
    <a:masterClrMapping/>
  </p:clrMapOvr>
  <p:transition advClick="0" advTm="22141">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4F7AC88-C5D2-4CD7-AD6D-814F0B06EDD4}" type="datetimeFigureOut">
              <a:rPr lang="ru-RU" smtClean="0"/>
              <a:pPr/>
              <a:t>27.09.2021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A25F3E-57A1-4962-A5C1-5684A0C79DD5}"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transition advClick="0" advTm="22141">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4F7AC88-C5D2-4CD7-AD6D-814F0B06EDD4}" type="datetimeFigureOut">
              <a:rPr lang="ru-RU" smtClean="0"/>
              <a:pPr/>
              <a:t>27.09.2021</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BA25F3E-57A1-4962-A5C1-5684A0C79DD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22141">
    <p:newsflash/>
  </p:transition>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C:\Users\Lenovo\Desktop\&#1055;&#1054;&#1057;&#1058;&#1059;&#1055;&#1040;&#1045;&#1042;&#1040;\S.V._Rahmaninov_-_Naedine_s_soboj._(iPlayer.fm).mp3" TargetMode="External"/><Relationship Id="rId1" Type="http://schemas.microsoft.com/office/2007/relationships/media" Target="file:///C:\Users\Lenovo\Desktop\&#1055;&#1054;&#1057;&#1058;&#1059;&#1055;&#1040;&#1045;&#1042;&#1040;\S.V._Rahmaninov_-_Naedine_s_soboj._(iPlayer.fm).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692696"/>
            <a:ext cx="7772400" cy="2736304"/>
          </a:xfrm>
        </p:spPr>
        <p:txBody>
          <a:bodyPr>
            <a:normAutofit/>
          </a:bodyPr>
          <a:lstStyle/>
          <a:p>
            <a:pPr algn="ct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Музейная педагогика как средство воспитания во внеурочной деятельности</a:t>
            </a:r>
            <a:br>
              <a:rPr lang="ru-RU" sz="2800" dirty="0" smtClean="0">
                <a:solidFill>
                  <a:srgbClr val="FF0000"/>
                </a:solidFill>
                <a:latin typeface="Times New Roman" pitchFamily="18" charset="0"/>
                <a:cs typeface="Times New Roman" pitchFamily="18" charset="0"/>
              </a:rPr>
            </a:b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22376" y="3685032"/>
            <a:ext cx="7772400" cy="2336256"/>
          </a:xfrm>
        </p:spPr>
        <p:txBody>
          <a:bodyPr>
            <a:noAutofit/>
          </a:bodyPr>
          <a:lstStyle/>
          <a:p>
            <a:pPr algn="l"/>
            <a:endParaRPr lang="ru-RU" sz="2400" b="1" dirty="0" smtClean="0">
              <a:solidFill>
                <a:srgbClr val="002060"/>
              </a:solidFill>
              <a:latin typeface="Times New Roman" pitchFamily="18" charset="0"/>
              <a:cs typeface="Times New Roman" pitchFamily="18" charset="0"/>
            </a:endParaRPr>
          </a:p>
          <a:p>
            <a:pPr algn="l"/>
            <a:r>
              <a:rPr lang="ru-RU" sz="2400" b="1" dirty="0" smtClean="0">
                <a:solidFill>
                  <a:srgbClr val="002060"/>
                </a:solidFill>
                <a:latin typeface="Times New Roman" pitchFamily="18" charset="0"/>
                <a:cs typeface="Times New Roman" pitchFamily="18" charset="0"/>
              </a:rPr>
              <a:t>Поступаева Елена Николаевна</a:t>
            </a:r>
          </a:p>
          <a:p>
            <a:pPr algn="l"/>
            <a:r>
              <a:rPr lang="ru-RU" sz="2400" b="1" dirty="0" smtClean="0">
                <a:solidFill>
                  <a:srgbClr val="002060"/>
                </a:solidFill>
                <a:latin typeface="Times New Roman" pitchFamily="18" charset="0"/>
                <a:cs typeface="Times New Roman" pitchFamily="18" charset="0"/>
              </a:rPr>
              <a:t>МБОУ СОШ №7,им.Ф.А.Кошевого , Кущевский район, п.Первомайский</a:t>
            </a:r>
          </a:p>
          <a:p>
            <a:pPr algn="l"/>
            <a:endParaRPr lang="ru-RU" sz="2400" b="1" dirty="0">
              <a:solidFill>
                <a:srgbClr val="002060"/>
              </a:solidFill>
              <a:latin typeface="Times New Roman" pitchFamily="18" charset="0"/>
              <a:cs typeface="Times New Roman" pitchFamily="18" charset="0"/>
            </a:endParaRPr>
          </a:p>
        </p:txBody>
      </p:sp>
      <p:pic>
        <p:nvPicPr>
          <p:cNvPr id="8" name="S.V._Rahmaninov_-_Naedine_s_soboj._(iPlayer.fm).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403062" y="6381328"/>
            <a:ext cx="304800" cy="304800"/>
          </a:xfrm>
          <a:prstGeom prst="rect">
            <a:avLst/>
          </a:prstGeom>
        </p:spPr>
      </p:pic>
    </p:spTree>
  </p:cSld>
  <p:clrMapOvr>
    <a:masterClrMapping/>
  </p:clrMapOvr>
  <p:transition advClick="0" advTm="22141">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25144"/>
            <a:ext cx="8183880" cy="1080120"/>
          </a:xfrm>
        </p:spPr>
        <p:txBody>
          <a:bodyPr>
            <a:noAutofit/>
          </a:bodyPr>
          <a:lstStyle/>
          <a:p>
            <a:pPr algn="ctr"/>
            <a:r>
              <a:rPr lang="ru-RU" sz="2000" dirty="0" smtClean="0">
                <a:solidFill>
                  <a:srgbClr val="002060"/>
                </a:solidFill>
                <a:latin typeface="Times New Roman" pitchFamily="18" charset="0"/>
                <a:cs typeface="Times New Roman" pitchFamily="18" charset="0"/>
              </a:rPr>
              <a:t>Пой, балалайка, жар отдавай-ка</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Русского сердца радость-печаль.</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Пой, балалайка, нас согревай-ка,</a:t>
            </a:r>
            <a:br>
              <a:rPr lang="ru-RU" sz="2000" dirty="0" smtClean="0">
                <a:solidFill>
                  <a:srgbClr val="002060"/>
                </a:solidFill>
                <a:latin typeface="Times New Roman" pitchFamily="18" charset="0"/>
                <a:cs typeface="Times New Roman" pitchFamily="18" charset="0"/>
              </a:rPr>
            </a:br>
            <a:r>
              <a:rPr lang="ru-RU" sz="2000" dirty="0" smtClean="0">
                <a:solidFill>
                  <a:srgbClr val="002060"/>
                </a:solidFill>
                <a:latin typeface="Times New Roman" pitchFamily="18" charset="0"/>
                <a:cs typeface="Times New Roman" pitchFamily="18" charset="0"/>
              </a:rPr>
              <a:t>Русское сердце всем передай</a:t>
            </a:r>
            <a:r>
              <a:rPr lang="ru-RU" sz="2000" dirty="0" smtClean="0">
                <a:solidFill>
                  <a:srgbClr val="002060"/>
                </a:solidFill>
              </a:rPr>
              <a:t>!</a:t>
            </a:r>
            <a:endParaRPr lang="ru-RU" sz="2000" dirty="0">
              <a:solidFill>
                <a:srgbClr val="002060"/>
              </a:solidFill>
              <a:latin typeface="Times New Roman" pitchFamily="18" charset="0"/>
              <a:cs typeface="Times New Roman" pitchFamily="18" charset="0"/>
            </a:endParaRPr>
          </a:p>
        </p:txBody>
      </p:sp>
      <p:pic>
        <p:nvPicPr>
          <p:cNvPr id="4" name="Содержимое 3" descr="DSC_0062.JPG"/>
          <p:cNvPicPr>
            <a:picLocks noGrp="1" noChangeAspect="1"/>
          </p:cNvPicPr>
          <p:nvPr>
            <p:ph idx="1"/>
          </p:nvPr>
        </p:nvPicPr>
        <p:blipFill>
          <a:blip r:embed="rId2" cstate="print"/>
          <a:stretch>
            <a:fillRect/>
          </a:stretch>
        </p:blipFill>
        <p:spPr>
          <a:xfrm>
            <a:off x="1454150" y="530225"/>
            <a:ext cx="6281738" cy="4050903"/>
          </a:xfrm>
        </p:spPr>
      </p:pic>
    </p:spTree>
  </p:cSld>
  <p:clrMapOvr>
    <a:masterClrMapping/>
  </p:clrMapOvr>
  <p:transition advClick="0" advTm="22141">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Стенд «Структура казачьего войска»</a:t>
            </a:r>
            <a:endParaRPr lang="ru-RU" dirty="0"/>
          </a:p>
        </p:txBody>
      </p:sp>
      <p:sp>
        <p:nvSpPr>
          <p:cNvPr id="4" name="Текст 3"/>
          <p:cNvSpPr>
            <a:spLocks noGrp="1"/>
          </p:cNvSpPr>
          <p:nvPr>
            <p:ph type="body" idx="2"/>
          </p:nvPr>
        </p:nvSpPr>
        <p:spPr>
          <a:xfrm>
            <a:off x="5508104" y="1412776"/>
            <a:ext cx="2971800" cy="4206112"/>
          </a:xfrm>
        </p:spPr>
        <p:txBody>
          <a:bodyPr>
            <a:noAutofit/>
          </a:bodyPr>
          <a:lstStyle/>
          <a:p>
            <a:r>
              <a:rPr lang="ru-RU" sz="1200" b="1" i="1" dirty="0" smtClean="0">
                <a:solidFill>
                  <a:srgbClr val="002060"/>
                </a:solidFill>
                <a:latin typeface="Times New Roman" pitchFamily="18" charset="0"/>
                <a:cs typeface="Times New Roman" pitchFamily="18" charset="0"/>
              </a:rPr>
              <a:t>«</a:t>
            </a:r>
            <a:r>
              <a:rPr lang="ru-RU" sz="1200" b="1" dirty="0" smtClean="0">
                <a:solidFill>
                  <a:srgbClr val="002060"/>
                </a:solidFill>
                <a:latin typeface="Times New Roman" pitchFamily="18" charset="0"/>
                <a:cs typeface="Times New Roman" pitchFamily="18" charset="0"/>
              </a:rPr>
              <a:t>Особо хочу сказать о казачестве. Сегодня к этому сословию себя относят миллионы наших сограждан. Исторически казаки находились на службе у Российского государства, защищали его границы, участвовали в боевых походах Русской Армии. После революции 1917 года казачество было подвергнуто жесточайшим репрессиям, по сути – геноциду. Однако казачество выжило, сохранив свою культуру и традиции. И задача государства – всячески помогать казакам, привлекать их к несению военной службы и военно-патриотическому воспитанию молодежи». </a:t>
            </a:r>
          </a:p>
          <a:p>
            <a:r>
              <a:rPr lang="ru-RU" sz="1200" b="1" dirty="0" smtClean="0">
                <a:solidFill>
                  <a:srgbClr val="002060"/>
                </a:solidFill>
                <a:latin typeface="Times New Roman" pitchFamily="18" charset="0"/>
                <a:cs typeface="Times New Roman" pitchFamily="18" charset="0"/>
              </a:rPr>
              <a:t>«Казачество — это часть нашей </a:t>
            </a:r>
            <a:r>
              <a:rPr lang="ru-RU" sz="1200" b="1" dirty="0" err="1" smtClean="0">
                <a:solidFill>
                  <a:srgbClr val="002060"/>
                </a:solidFill>
                <a:latin typeface="Times New Roman" pitchFamily="18" charset="0"/>
                <a:cs typeface="Times New Roman" pitchFamily="18" charset="0"/>
              </a:rPr>
              <a:t>культуры,российской</a:t>
            </a:r>
            <a:r>
              <a:rPr lang="ru-RU" sz="1200" b="1" dirty="0" smtClean="0">
                <a:solidFill>
                  <a:srgbClr val="002060"/>
                </a:solidFill>
                <a:latin typeface="Times New Roman" pitchFamily="18" charset="0"/>
                <a:cs typeface="Times New Roman" pitchFamily="18" charset="0"/>
              </a:rPr>
              <a:t> культуры, причем не просто часть культуры, а очень яркая часть нашей культуры»</a:t>
            </a:r>
          </a:p>
          <a:p>
            <a:r>
              <a:rPr lang="ru-RU" sz="1200" b="1" dirty="0" smtClean="0">
                <a:solidFill>
                  <a:srgbClr val="002060"/>
                </a:solidFill>
                <a:latin typeface="Times New Roman" pitchFamily="18" charset="0"/>
                <a:cs typeface="Times New Roman" pitchFamily="18" charset="0"/>
              </a:rPr>
              <a:t> </a:t>
            </a:r>
          </a:p>
          <a:p>
            <a:pPr algn="r"/>
            <a:r>
              <a:rPr lang="ru-RU" sz="1200" b="1" dirty="0" smtClean="0">
                <a:solidFill>
                  <a:srgbClr val="002060"/>
                </a:solidFill>
                <a:latin typeface="Times New Roman" pitchFamily="18" charset="0"/>
                <a:cs typeface="Times New Roman" pitchFamily="18" charset="0"/>
              </a:rPr>
              <a:t>В.В.Путин</a:t>
            </a:r>
            <a:endParaRPr lang="ru-RU" sz="1200" b="1" dirty="0">
              <a:solidFill>
                <a:srgbClr val="002060"/>
              </a:solidFill>
              <a:latin typeface="Times New Roman" pitchFamily="18" charset="0"/>
              <a:cs typeface="Times New Roman" pitchFamily="18" charset="0"/>
            </a:endParaRPr>
          </a:p>
        </p:txBody>
      </p:sp>
      <p:pic>
        <p:nvPicPr>
          <p:cNvPr id="5" name="Содержимое 4" descr="DSC_0063.JPG"/>
          <p:cNvPicPr>
            <a:picLocks noGrp="1" noChangeAspect="1"/>
          </p:cNvPicPr>
          <p:nvPr>
            <p:ph sz="half" idx="1"/>
          </p:nvPr>
        </p:nvPicPr>
        <p:blipFill>
          <a:blip r:embed="rId2" cstate="print"/>
          <a:stretch>
            <a:fillRect/>
          </a:stretch>
        </p:blipFill>
        <p:spPr>
          <a:xfrm>
            <a:off x="762000" y="836712"/>
            <a:ext cx="4625975" cy="4824536"/>
          </a:xfrm>
        </p:spPr>
      </p:pic>
    </p:spTree>
  </p:cSld>
  <p:clrMapOvr>
    <a:masterClrMapping/>
  </p:clrMapOvr>
  <p:transition advClick="0" advTm="22141">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085184"/>
            <a:ext cx="8229600" cy="864096"/>
          </a:xfrm>
        </p:spPr>
        <p:txBody>
          <a:bodyPr>
            <a:noAutofit/>
          </a:bodyPr>
          <a:lstStyle/>
          <a:p>
            <a:pPr algn="r"/>
            <a:r>
              <a:rPr lang="ru-RU" sz="1600" b="1" dirty="0" smtClean="0">
                <a:solidFill>
                  <a:srgbClr val="002060"/>
                </a:solidFill>
                <a:latin typeface="Times New Roman" pitchFamily="18" charset="0"/>
                <a:cs typeface="Times New Roman" pitchFamily="18" charset="0"/>
              </a:rPr>
              <a:t>«Сам факт возрождения казачества говорит нам о действии благодати Божией в </a:t>
            </a:r>
            <a:br>
              <a:rPr lang="ru-RU" sz="1600" b="1" dirty="0" smtClean="0">
                <a:solidFill>
                  <a:srgbClr val="002060"/>
                </a:solidFill>
                <a:latin typeface="Times New Roman" pitchFamily="18" charset="0"/>
                <a:cs typeface="Times New Roman" pitchFamily="18" charset="0"/>
              </a:rPr>
            </a:br>
            <a:r>
              <a:rPr lang="ru-RU" sz="1600" b="1" dirty="0" smtClean="0">
                <a:solidFill>
                  <a:srgbClr val="002060"/>
                </a:solidFill>
                <a:latin typeface="Times New Roman" pitchFamily="18" charset="0"/>
                <a:cs typeface="Times New Roman" pitchFamily="18" charset="0"/>
              </a:rPr>
              <a:t>человеческой истории…. Именно в казачестве преемственно сохранялись патриотизм, глубокая </a:t>
            </a:r>
            <a:r>
              <a:rPr lang="ru-RU" sz="1600" b="1" dirty="0" err="1" smtClean="0">
                <a:solidFill>
                  <a:srgbClr val="002060"/>
                </a:solidFill>
                <a:latin typeface="Times New Roman" pitchFamily="18" charset="0"/>
                <a:cs typeface="Times New Roman" pitchFamily="18" charset="0"/>
              </a:rPr>
              <a:t>воцерковленность</a:t>
            </a:r>
            <a:r>
              <a:rPr lang="ru-RU" sz="1600" b="1" dirty="0" smtClean="0">
                <a:solidFill>
                  <a:srgbClr val="002060"/>
                </a:solidFill>
                <a:latin typeface="Times New Roman" pitchFamily="18" charset="0"/>
                <a:cs typeface="Times New Roman" pitchFamily="18" charset="0"/>
              </a:rPr>
              <a:t>, жертвенная готовность защищать наши ценности  Святейший Патриарх Московский и всея Руси Кирилл</a:t>
            </a:r>
            <a:endParaRPr lang="ru-RU" sz="1600" b="1" dirty="0">
              <a:solidFill>
                <a:srgbClr val="002060"/>
              </a:solidFill>
              <a:latin typeface="Times New Roman" pitchFamily="18" charset="0"/>
              <a:cs typeface="Times New Roman" pitchFamily="18" charset="0"/>
            </a:endParaRPr>
          </a:p>
        </p:txBody>
      </p:sp>
      <p:sp>
        <p:nvSpPr>
          <p:cNvPr id="4" name="Текст 3"/>
          <p:cNvSpPr>
            <a:spLocks noGrp="1"/>
          </p:cNvSpPr>
          <p:nvPr>
            <p:ph type="body" sz="half" idx="2"/>
          </p:nvPr>
        </p:nvSpPr>
        <p:spPr/>
        <p:style>
          <a:lnRef idx="1">
            <a:schemeClr val="dk1"/>
          </a:lnRef>
          <a:fillRef idx="2">
            <a:schemeClr val="dk1"/>
          </a:fillRef>
          <a:effectRef idx="1">
            <a:schemeClr val="dk1"/>
          </a:effectRef>
          <a:fontRef idx="minor">
            <a:schemeClr val="dk1"/>
          </a:fontRef>
        </p:style>
        <p:txBody>
          <a:bodyPr/>
          <a:lstStyle/>
          <a:p>
            <a:r>
              <a:rPr lang="ru-RU" b="1" dirty="0" smtClean="0">
                <a:solidFill>
                  <a:srgbClr val="002060"/>
                </a:solidFill>
              </a:rPr>
              <a:t>Стенд посвящен историческим событиям на Кубани, о роли казачества в развитии края.</a:t>
            </a:r>
          </a:p>
          <a:p>
            <a:r>
              <a:rPr lang="ru-RU" b="1" dirty="0" smtClean="0">
                <a:solidFill>
                  <a:srgbClr val="002060"/>
                </a:solidFill>
              </a:rPr>
              <a:t/>
            </a:r>
            <a:br>
              <a:rPr lang="ru-RU" b="1" dirty="0" smtClean="0">
                <a:solidFill>
                  <a:srgbClr val="002060"/>
                </a:solidFill>
              </a:rPr>
            </a:br>
            <a:r>
              <a:rPr lang="ru-RU" b="1" dirty="0" smtClean="0">
                <a:solidFill>
                  <a:srgbClr val="002060"/>
                </a:solidFill>
              </a:rPr>
              <a:t>Второй стенд рассказывает о </a:t>
            </a:r>
            <a:r>
              <a:rPr lang="ru-RU" b="1" dirty="0" err="1" smtClean="0">
                <a:solidFill>
                  <a:srgbClr val="002060"/>
                </a:solidFill>
              </a:rPr>
              <a:t>воинах-интернациона-листах</a:t>
            </a:r>
            <a:r>
              <a:rPr lang="ru-RU" b="1" dirty="0" smtClean="0">
                <a:solidFill>
                  <a:srgbClr val="002060"/>
                </a:solidFill>
              </a:rPr>
              <a:t>,</a:t>
            </a:r>
          </a:p>
          <a:p>
            <a:r>
              <a:rPr lang="ru-RU" b="1" dirty="0" smtClean="0">
                <a:solidFill>
                  <a:srgbClr val="002060"/>
                </a:solidFill>
              </a:rPr>
              <a:t>жителях нашего поселка. Многие из них учились в Первомайской школе. </a:t>
            </a:r>
            <a:endParaRPr lang="ru-RU" b="1" dirty="0">
              <a:solidFill>
                <a:srgbClr val="002060"/>
              </a:solidFill>
            </a:endParaRPr>
          </a:p>
        </p:txBody>
      </p:sp>
      <p:pic>
        <p:nvPicPr>
          <p:cNvPr id="5" name="Рисунок 4" descr="DSC_0064.JPG"/>
          <p:cNvPicPr>
            <a:picLocks noGrp="1" noChangeAspect="1"/>
          </p:cNvPicPr>
          <p:nvPr>
            <p:ph type="pic" idx="1"/>
          </p:nvPr>
        </p:nvPicPr>
        <p:blipFill>
          <a:blip r:embed="rId2" cstate="print"/>
          <a:srcRect l="4520" r="4520"/>
          <a:stretch>
            <a:fillRect/>
          </a:stretch>
        </p:blipFill>
        <p:spPr/>
      </p:pic>
    </p:spTree>
  </p:cSld>
  <p:clrMapOvr>
    <a:masterClrMapping/>
  </p:clrMapOvr>
  <p:transition advClick="0" advTm="22141">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077072"/>
            <a:ext cx="8183880" cy="1584176"/>
          </a:xfrm>
        </p:spPr>
        <p:txBody>
          <a:bodyPr>
            <a:normAutofit/>
          </a:bodyPr>
          <a:lstStyle/>
          <a:p>
            <a:r>
              <a:rPr lang="ru-RU" sz="1600" dirty="0" smtClean="0">
                <a:solidFill>
                  <a:srgbClr val="002060"/>
                </a:solidFill>
                <a:latin typeface="Times New Roman" pitchFamily="18" charset="0"/>
                <a:cs typeface="Times New Roman" pitchFamily="18" charset="0"/>
              </a:rPr>
              <a:t>В экспозиции «Наши  земляки-защитники Родины» представлены  материалы о ветеранах Великой Отечественной  войны 1941-1945 г. На фотографиях мы видим  ветеранов на встречах со школьниками. Ребята из краеведческого кружка «Поиск» собирали информацию об участниках войны, записывали воспоминания о боевых действиях, о суровых испытаниях и лишениях.</a:t>
            </a:r>
            <a:endParaRPr lang="ru-RU" sz="1600" dirty="0">
              <a:solidFill>
                <a:srgbClr val="002060"/>
              </a:solidFill>
              <a:latin typeface="Times New Roman" pitchFamily="18" charset="0"/>
              <a:cs typeface="Times New Roman" pitchFamily="18" charset="0"/>
            </a:endParaRPr>
          </a:p>
        </p:txBody>
      </p:sp>
      <p:pic>
        <p:nvPicPr>
          <p:cNvPr id="5" name="Содержимое 4" descr="DSC_0105.JPG"/>
          <p:cNvPicPr>
            <a:picLocks noGrp="1" noChangeAspect="1"/>
          </p:cNvPicPr>
          <p:nvPr>
            <p:ph sz="half" idx="1"/>
          </p:nvPr>
        </p:nvPicPr>
        <p:blipFill>
          <a:blip r:embed="rId2" cstate="print"/>
          <a:stretch>
            <a:fillRect/>
          </a:stretch>
        </p:blipFill>
        <p:spPr>
          <a:xfrm>
            <a:off x="514350" y="1414198"/>
            <a:ext cx="3932238" cy="2621492"/>
          </a:xfrm>
        </p:spPr>
      </p:pic>
      <p:pic>
        <p:nvPicPr>
          <p:cNvPr id="6" name="Содержимое 5" descr="DSC_0107.JPG"/>
          <p:cNvPicPr>
            <a:picLocks noGrp="1" noChangeAspect="1"/>
          </p:cNvPicPr>
          <p:nvPr>
            <p:ph sz="half" idx="2"/>
          </p:nvPr>
        </p:nvPicPr>
        <p:blipFill>
          <a:blip r:embed="rId3" cstate="print"/>
          <a:stretch>
            <a:fillRect/>
          </a:stretch>
        </p:blipFill>
        <p:spPr>
          <a:xfrm>
            <a:off x="4756150" y="1414727"/>
            <a:ext cx="3930650" cy="2620433"/>
          </a:xfrm>
        </p:spPr>
      </p:pic>
    </p:spTree>
  </p:cSld>
  <p:clrMapOvr>
    <a:masterClrMapping/>
  </p:clrMapOvr>
  <p:transition advClick="0" advTm="22141">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365104"/>
            <a:ext cx="8183880" cy="1440160"/>
          </a:xfrm>
        </p:spPr>
        <p:txBody>
          <a:bodyPr>
            <a:normAutofit/>
          </a:bodyPr>
          <a:lstStyle/>
          <a:p>
            <a:r>
              <a:rPr lang="ru-RU" sz="1600" dirty="0" smtClean="0">
                <a:solidFill>
                  <a:srgbClr val="002060"/>
                </a:solidFill>
                <a:latin typeface="Times New Roman" pitchFamily="18" charset="0"/>
                <a:cs typeface="Times New Roman" pitchFamily="18" charset="0"/>
              </a:rPr>
              <a:t>Очень ценными являются альбомы, созданные выпускницей нашей школы Эммой Гавриловой о встречах ветеранов 4-го </a:t>
            </a:r>
            <a:r>
              <a:rPr lang="ru-RU" sz="1600" smtClean="0">
                <a:solidFill>
                  <a:srgbClr val="002060"/>
                </a:solidFill>
                <a:latin typeface="Times New Roman" pitchFamily="18" charset="0"/>
                <a:cs typeface="Times New Roman" pitchFamily="18" charset="0"/>
              </a:rPr>
              <a:t>Гвардейского Казачьего Кавалерийского </a:t>
            </a:r>
            <a:r>
              <a:rPr lang="ru-RU" sz="1600" dirty="0" smtClean="0">
                <a:solidFill>
                  <a:srgbClr val="002060"/>
                </a:solidFill>
                <a:latin typeface="Times New Roman" pitchFamily="18" charset="0"/>
                <a:cs typeface="Times New Roman" pitchFamily="18" charset="0"/>
              </a:rPr>
              <a:t>корпуса.</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pic>
        <p:nvPicPr>
          <p:cNvPr id="6" name="Содержимое 5" descr="DSC_0115.JPG"/>
          <p:cNvPicPr>
            <a:picLocks noGrp="1" noChangeAspect="1"/>
          </p:cNvPicPr>
          <p:nvPr>
            <p:ph sz="half" idx="2"/>
          </p:nvPr>
        </p:nvPicPr>
        <p:blipFill>
          <a:blip r:embed="rId2" cstate="print"/>
          <a:stretch>
            <a:fillRect/>
          </a:stretch>
        </p:blipFill>
        <p:spPr>
          <a:xfrm>
            <a:off x="4594860" y="1916832"/>
            <a:ext cx="3930650" cy="2592288"/>
          </a:xfrm>
        </p:spPr>
      </p:pic>
      <p:pic>
        <p:nvPicPr>
          <p:cNvPr id="7" name="Picture 6" descr="https://sun9-8.userapi.com/impg/6c5yKuVVKtyHnrDRAQXQ5zV7uNvit3hV7sDVIw/n2rXDQJzDXw.jpg?size=1280x960&amp;quality=96&amp;sign=2f7a3d35b9004998a6d119d5f15a005b&amp;type=album"/>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02920" y="597808"/>
            <a:ext cx="3902825" cy="2926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advClick="0" advTm="22141">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961745"/>
            <a:ext cx="4991710" cy="4799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5796136" y="548680"/>
            <a:ext cx="2808312" cy="5625194"/>
          </a:xfrm>
          <a:prstGeom prst="rect">
            <a:avLst/>
          </a:prstGeom>
        </p:spPr>
        <p:txBody>
          <a:bodyPr wrap="square">
            <a:spAutoFit/>
          </a:bodyPr>
          <a:lstStyle/>
          <a:p>
            <a:pPr algn="just">
              <a:lnSpc>
                <a:spcPct val="107000"/>
              </a:lnSpc>
              <a:spcAft>
                <a:spcPts val="800"/>
              </a:spcAft>
            </a:pPr>
            <a:r>
              <a:rPr lang="ru-RU" sz="1600" b="1" dirty="0">
                <a:solidFill>
                  <a:srgbClr val="002060"/>
                </a:solidFill>
                <a:effectLst>
                  <a:outerShdw blurRad="53975" dist="22860" dir="5400000" algn="tl" rotWithShape="0">
                    <a:srgbClr val="000000">
                      <a:alpha val="55000"/>
                    </a:srgbClr>
                  </a:outerShdw>
                </a:effectLst>
                <a:latin typeface="Times New Roman" pitchFamily="18" charset="0"/>
                <a:ea typeface="+mj-ea"/>
                <a:cs typeface="Times New Roman" pitchFamily="18" charset="0"/>
              </a:rPr>
              <a:t>Рядом с основным стендом о летчике Кошевом Ф.А. расположен макет боя. Ребята из музейного кружка «Поиск» решили не только изучить героическое прошлое летчика, но и восстановить фрагмент воздушного боя, воссоздав его при помощи пластилиновых фигур. В результате- появился новый  проект: в дальнейшем пластилиновые фигурки «ожили» в мультипликационном фильме, созданном участниками школьного кружка «Комп». Фильм посвятили  75-летию Победы.</a:t>
            </a:r>
          </a:p>
        </p:txBody>
      </p:sp>
    </p:spTree>
    <p:extLst>
      <p:ext uri="{BB962C8B-B14F-4D97-AF65-F5344CB8AC3E}">
        <p14:creationId xmlns:p14="http://schemas.microsoft.com/office/powerpoint/2010/main" val="2239072930"/>
      </p:ext>
    </p:extLst>
  </p:cSld>
  <p:clrMapOvr>
    <a:masterClrMapping/>
  </p:clrMapOvr>
  <p:transition advClick="0" advTm="22141">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dirty="0" smtClean="0">
                <a:solidFill>
                  <a:srgbClr val="002060"/>
                </a:solidFill>
                <a:latin typeface="Times New Roman" pitchFamily="18" charset="0"/>
                <a:cs typeface="Times New Roman" pitchFamily="18" charset="0"/>
              </a:rPr>
              <a:t>Третья комната музея называется «Комната боевой и трудовой Славы». В ней представлены материалы о  героях </a:t>
            </a:r>
            <a:r>
              <a:rPr lang="ru-RU" sz="1600" dirty="0" smtClean="0">
                <a:solidFill>
                  <a:srgbClr val="002060"/>
                </a:solidFill>
                <a:latin typeface="Times New Roman" pitchFamily="18" charset="0"/>
                <a:cs typeface="Times New Roman" pitchFamily="18" charset="0"/>
              </a:rPr>
              <a:t>ВОв среди </a:t>
            </a:r>
            <a:r>
              <a:rPr lang="ru-RU" sz="1600" dirty="0" smtClean="0">
                <a:solidFill>
                  <a:srgbClr val="002060"/>
                </a:solidFill>
                <a:latin typeface="Times New Roman" pitchFamily="18" charset="0"/>
                <a:cs typeface="Times New Roman" pitchFamily="18" charset="0"/>
              </a:rPr>
              <a:t>которых были и учителя нашей школы. Информация на стендах расскажет нам о славном боевом пути 4 ГККК.В архивах  хранится  большое количество детских работ, которые  собирали материалы о замечательных людях нашего поселка</a:t>
            </a:r>
            <a:r>
              <a:rPr lang="ru-RU" sz="1600" dirty="0" smtClean="0">
                <a:solidFill>
                  <a:srgbClr val="002060"/>
                </a:solidFill>
                <a:latin typeface="Times New Roman" pitchFamily="18" charset="0"/>
                <a:cs typeface="Times New Roman" pitchFamily="18" charset="0"/>
              </a:rPr>
              <a:t>. Многие </a:t>
            </a:r>
            <a:r>
              <a:rPr lang="ru-RU" sz="1600" dirty="0" smtClean="0">
                <a:solidFill>
                  <a:srgbClr val="002060"/>
                </a:solidFill>
                <a:latin typeface="Times New Roman" pitchFamily="18" charset="0"/>
                <a:cs typeface="Times New Roman" pitchFamily="18" charset="0"/>
              </a:rPr>
              <a:t>работы были представлены на краевых конкурсах. Значение музея «Истоки» высоко оценил Влади́мир Проко́фьевич Гро́мов — казачий генерал, войсковой атаман Кубанского казачьего войска (1990—2008 гг.), заместитель губернатора Краснодарского края</a:t>
            </a:r>
            <a:endParaRPr lang="ru-RU" sz="1600" dirty="0">
              <a:solidFill>
                <a:srgbClr val="002060"/>
              </a:solidFill>
              <a:latin typeface="Times New Roman" pitchFamily="18" charset="0"/>
              <a:cs typeface="Times New Roman" pitchFamily="18" charset="0"/>
            </a:endParaRPr>
          </a:p>
        </p:txBody>
      </p:sp>
      <p:pic>
        <p:nvPicPr>
          <p:cNvPr id="5" name="Содержимое 4" descr="DSC_0075.JPG"/>
          <p:cNvPicPr>
            <a:picLocks noGrp="1" noChangeAspect="1"/>
          </p:cNvPicPr>
          <p:nvPr>
            <p:ph sz="half" idx="1"/>
          </p:nvPr>
        </p:nvPicPr>
        <p:blipFill>
          <a:blip r:embed="rId2" cstate="print"/>
          <a:stretch>
            <a:fillRect/>
          </a:stretch>
        </p:blipFill>
        <p:spPr>
          <a:xfrm>
            <a:off x="514350" y="1414198"/>
            <a:ext cx="3932238" cy="2621492"/>
          </a:xfrm>
        </p:spPr>
      </p:pic>
      <p:pic>
        <p:nvPicPr>
          <p:cNvPr id="6" name="Содержимое 5" descr="DSC_0071.JPG"/>
          <p:cNvPicPr>
            <a:picLocks noGrp="1" noChangeAspect="1"/>
          </p:cNvPicPr>
          <p:nvPr>
            <p:ph sz="half" idx="2"/>
          </p:nvPr>
        </p:nvPicPr>
        <p:blipFill>
          <a:blip r:embed="rId3" cstate="print"/>
          <a:stretch>
            <a:fillRect/>
          </a:stretch>
        </p:blipFill>
        <p:spPr>
          <a:xfrm>
            <a:off x="4756150" y="1414727"/>
            <a:ext cx="3930650" cy="2620433"/>
          </a:xfrm>
        </p:spPr>
      </p:pic>
    </p:spTree>
  </p:cSld>
  <p:clrMapOvr>
    <a:masterClrMapping/>
  </p:clrMapOvr>
  <p:transition advClick="0" advTm="22141">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149080"/>
            <a:ext cx="8183880" cy="1656184"/>
          </a:xfrm>
        </p:spPr>
        <p:txBody>
          <a:bodyPr>
            <a:noAutofit/>
          </a:bodyPr>
          <a:lstStyle/>
          <a:p>
            <a:r>
              <a:rPr lang="ru-RU" sz="1600" dirty="0" smtClean="0">
                <a:solidFill>
                  <a:srgbClr val="002060"/>
                </a:solidFill>
                <a:latin typeface="Times New Roman" pitchFamily="18" charset="0"/>
                <a:cs typeface="Times New Roman" pitchFamily="18" charset="0"/>
              </a:rPr>
              <a:t>Большое экспозиционное пространство занято информацией о нашей школе.</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Школьники могут узнать  о первых учителях и директорах школы. </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Как правило ,интерес вызывают , созданные учениками разных лет альбомы о жизни классных коллективов. В них фотографии ,на которых запечатлены фрагменты уроков, работы производственной бригады, спортивные достижения.</a:t>
            </a:r>
            <a:endParaRPr lang="ru-RU" sz="1600" dirty="0">
              <a:solidFill>
                <a:srgbClr val="002060"/>
              </a:solidFill>
              <a:latin typeface="Times New Roman" pitchFamily="18" charset="0"/>
              <a:cs typeface="Times New Roman" pitchFamily="18" charset="0"/>
            </a:endParaRPr>
          </a:p>
        </p:txBody>
      </p:sp>
      <p:pic>
        <p:nvPicPr>
          <p:cNvPr id="5" name="Содержимое 4" descr="DSC_0068.JPG"/>
          <p:cNvPicPr>
            <a:picLocks noGrp="1" noChangeAspect="1"/>
          </p:cNvPicPr>
          <p:nvPr>
            <p:ph sz="half" idx="1"/>
          </p:nvPr>
        </p:nvPicPr>
        <p:blipFill>
          <a:blip r:embed="rId2" cstate="print"/>
          <a:stretch>
            <a:fillRect/>
          </a:stretch>
        </p:blipFill>
        <p:spPr>
          <a:xfrm>
            <a:off x="514350" y="1414198"/>
            <a:ext cx="3932238" cy="2621492"/>
          </a:xfrm>
        </p:spPr>
      </p:pic>
      <p:pic>
        <p:nvPicPr>
          <p:cNvPr id="6" name="Содержимое 5" descr="DSC_0070.JPG"/>
          <p:cNvPicPr>
            <a:picLocks noGrp="1" noChangeAspect="1"/>
          </p:cNvPicPr>
          <p:nvPr>
            <p:ph sz="half" idx="2"/>
          </p:nvPr>
        </p:nvPicPr>
        <p:blipFill>
          <a:blip r:embed="rId3" cstate="print"/>
          <a:stretch>
            <a:fillRect/>
          </a:stretch>
        </p:blipFill>
        <p:spPr>
          <a:xfrm>
            <a:off x="4756150" y="1414727"/>
            <a:ext cx="3930650" cy="2620433"/>
          </a:xfrm>
        </p:spPr>
      </p:pic>
    </p:spTree>
  </p:cSld>
  <p:clrMapOvr>
    <a:masterClrMapping/>
  </p:clrMapOvr>
  <p:transition advClick="0" advTm="22141">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293096"/>
            <a:ext cx="8183880" cy="1296144"/>
          </a:xfrm>
        </p:spPr>
        <p:txBody>
          <a:bodyPr>
            <a:noAutofit/>
          </a:bodyPr>
          <a:lstStyle/>
          <a:p>
            <a:r>
              <a:rPr lang="ru-RU" sz="1600" dirty="0" smtClean="0">
                <a:solidFill>
                  <a:srgbClr val="002060"/>
                </a:solidFill>
                <a:latin typeface="Times New Roman" pitchFamily="18" charset="0"/>
                <a:cs typeface="Times New Roman" pitchFamily="18" charset="0"/>
              </a:rPr>
              <a:t>В музее принимают в казачество, проводят уроки мужества, викторины по истории края. Представители казачества часто бывают в гостях у наших школьников. </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 На фото: Атаман Ейского казачьего отдела П.А.Лях рассказывает учащимся о роли казачества на современном этапе развития Кубани;</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Атаман Кубанского войска В.П.Громов в гостях в музее «Истоки» СОШ №7)</a:t>
            </a:r>
            <a:endParaRPr lang="ru-RU" sz="1600" dirty="0">
              <a:solidFill>
                <a:srgbClr val="002060"/>
              </a:solidFill>
              <a:latin typeface="Times New Roman" pitchFamily="18" charset="0"/>
              <a:cs typeface="Times New Roman" pitchFamily="18" charset="0"/>
            </a:endParaRPr>
          </a:p>
        </p:txBody>
      </p:sp>
      <p:pic>
        <p:nvPicPr>
          <p:cNvPr id="8" name="Содержимое 7" descr="DSC_0040.JPG"/>
          <p:cNvPicPr preferRelativeResize="0">
            <a:picLocks noGrp="1" noChangeAspect="1"/>
          </p:cNvPicPr>
          <p:nvPr>
            <p:ph sz="half" idx="1"/>
          </p:nvPr>
        </p:nvPicPr>
        <p:blipFill>
          <a:blip r:embed="rId2" cstate="print"/>
          <a:stretch>
            <a:fillRect/>
          </a:stretch>
        </p:blipFill>
        <p:spPr>
          <a:xfrm>
            <a:off x="583977" y="836712"/>
            <a:ext cx="4010883" cy="2937926"/>
          </a:xfrm>
        </p:spPr>
      </p:pic>
      <p:pic>
        <p:nvPicPr>
          <p:cNvPr id="6" name="Содержимое 5"/>
          <p:cNvPicPr preferRelativeResize="0">
            <a:picLocks noGrp="1" noChangeAspect="1"/>
          </p:cNvPicPr>
          <p:nvPr>
            <p:ph sz="half" idx="2"/>
          </p:nvPr>
        </p:nvPicPr>
        <p:blipFill>
          <a:blip r:embed="rId3" cstate="print"/>
          <a:srcRect/>
          <a:stretch>
            <a:fillRect/>
          </a:stretch>
        </p:blipFill>
        <p:spPr bwMode="auto">
          <a:xfrm>
            <a:off x="4756150" y="1250950"/>
            <a:ext cx="3969957" cy="2977467"/>
          </a:xfrm>
          <a:prstGeom prst="rect">
            <a:avLst/>
          </a:prstGeom>
          <a:noFill/>
          <a:ln w="9525">
            <a:noFill/>
            <a:miter lim="800000"/>
            <a:headEnd/>
            <a:tailEnd/>
          </a:ln>
        </p:spPr>
      </p:pic>
    </p:spTree>
  </p:cSld>
  <p:clrMapOvr>
    <a:masterClrMapping/>
  </p:clrMapOvr>
  <p:transition advClick="0" advTm="22141">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437112"/>
            <a:ext cx="8183880" cy="1368152"/>
          </a:xfrm>
        </p:spPr>
        <p:txBody>
          <a:bodyPr>
            <a:noAutofit/>
          </a:bodyPr>
          <a:lstStyle/>
          <a:p>
            <a:r>
              <a:rPr lang="ru-RU" sz="1600" dirty="0" smtClean="0">
                <a:solidFill>
                  <a:srgbClr val="002060"/>
                </a:solidFill>
                <a:latin typeface="Times New Roman" pitchFamily="18" charset="0"/>
                <a:cs typeface="Times New Roman" pitchFamily="18" charset="0"/>
              </a:rPr>
              <a:t>Уникальным является альбом, в котором сохранились фотографии отличников многих лет.</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Одна из выставочных витрин посвящена студии «</a:t>
            </a:r>
            <a:r>
              <a:rPr lang="ru-RU" sz="1600" dirty="0" err="1" smtClean="0">
                <a:solidFill>
                  <a:srgbClr val="002060"/>
                </a:solidFill>
                <a:latin typeface="Times New Roman" pitchFamily="18" charset="0"/>
                <a:cs typeface="Times New Roman" pitchFamily="18" charset="0"/>
              </a:rPr>
              <a:t>Комп</a:t>
            </a:r>
            <a:r>
              <a:rPr lang="ru-RU" sz="1600" dirty="0" smtClean="0">
                <a:solidFill>
                  <a:srgbClr val="002060"/>
                </a:solidFill>
                <a:latin typeface="Times New Roman" pitchFamily="18" charset="0"/>
                <a:cs typeface="Times New Roman" pitchFamily="18" charset="0"/>
              </a:rPr>
              <a:t>». Руководителем студии является заслуженный учитель Кубани Смирнов Р.В. Работы его студийцев не раз становились победителями престижных конкурсов детской анимации. Мультфильмы  «Сварливая жена», «Сестра»  рассказывают о самобытности казачества .</a:t>
            </a:r>
            <a:endParaRPr lang="ru-RU" sz="1600" dirty="0">
              <a:solidFill>
                <a:srgbClr val="002060"/>
              </a:solidFill>
              <a:latin typeface="Times New Roman" pitchFamily="18" charset="0"/>
              <a:cs typeface="Times New Roman" pitchFamily="18" charset="0"/>
            </a:endParaRPr>
          </a:p>
        </p:txBody>
      </p:sp>
      <p:pic>
        <p:nvPicPr>
          <p:cNvPr id="5" name="Содержимое 4" descr="DSC_0093.JPG"/>
          <p:cNvPicPr>
            <a:picLocks noGrp="1" noChangeAspect="1"/>
          </p:cNvPicPr>
          <p:nvPr>
            <p:ph sz="half" idx="1"/>
          </p:nvPr>
        </p:nvPicPr>
        <p:blipFill>
          <a:blip r:embed="rId2" cstate="print"/>
          <a:stretch>
            <a:fillRect/>
          </a:stretch>
        </p:blipFill>
        <p:spPr>
          <a:xfrm>
            <a:off x="514350" y="1414198"/>
            <a:ext cx="3932238" cy="2621492"/>
          </a:xfrm>
        </p:spPr>
      </p:pic>
      <p:pic>
        <p:nvPicPr>
          <p:cNvPr id="6" name="Содержимое 5" descr="DSC_0091.JPG"/>
          <p:cNvPicPr>
            <a:picLocks noGrp="1" noChangeAspect="1"/>
          </p:cNvPicPr>
          <p:nvPr>
            <p:ph sz="half" idx="2"/>
          </p:nvPr>
        </p:nvPicPr>
        <p:blipFill>
          <a:blip r:embed="rId3" cstate="print"/>
          <a:stretch>
            <a:fillRect/>
          </a:stretch>
        </p:blipFill>
        <p:spPr>
          <a:xfrm>
            <a:off x="4756150" y="1414727"/>
            <a:ext cx="3930650" cy="2620433"/>
          </a:xfrm>
        </p:spPr>
      </p:pic>
    </p:spTree>
  </p:cSld>
  <p:clrMapOvr>
    <a:masterClrMapping/>
  </p:clrMapOvr>
  <p:transition advClick="0" advTm="22141">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437112"/>
            <a:ext cx="8183880" cy="1440160"/>
          </a:xfrm>
        </p:spPr>
        <p:txBody>
          <a:bodyPr>
            <a:normAutofit/>
          </a:bodyPr>
          <a:lstStyle/>
          <a:p>
            <a:pPr algn="ctr"/>
            <a:r>
              <a:rPr lang="ru-RU" sz="2000" dirty="0" smtClean="0">
                <a:solidFill>
                  <a:srgbClr val="002060"/>
                </a:solidFill>
                <a:latin typeface="Times New Roman" pitchFamily="18" charset="0"/>
                <a:cs typeface="Times New Roman" pitchFamily="18" charset="0"/>
              </a:rPr>
              <a:t>Музей «Истоки»,МБОУ СОШ №7,открыт в 2006 году. Экспозиционное пространство-3 комнаты. В фондах музея документальные и информационные материалы, повествующие об истории поселка Первомайского и школы №7, Кущевского района</a:t>
            </a:r>
            <a:r>
              <a:rPr lang="ru-RU" sz="1600" dirty="0" smtClean="0">
                <a:solidFill>
                  <a:srgbClr val="002060"/>
                </a:solidFill>
                <a:latin typeface="Times New Roman" pitchFamily="18" charset="0"/>
                <a:cs typeface="Times New Roman" pitchFamily="18" charset="0"/>
              </a:rPr>
              <a:t>.</a:t>
            </a:r>
            <a:endParaRPr lang="ru-RU" sz="1600" dirty="0">
              <a:solidFill>
                <a:srgbClr val="002060"/>
              </a:solidFill>
              <a:latin typeface="Times New Roman" pitchFamily="18" charset="0"/>
              <a:cs typeface="Times New Roman" pitchFamily="18" charset="0"/>
            </a:endParaRPr>
          </a:p>
        </p:txBody>
      </p:sp>
      <p:pic>
        <p:nvPicPr>
          <p:cNvPr id="5" name="Содержимое 4" descr="G:\DCIM\100D3100\DSC_0887.JPG"/>
          <p:cNvPicPr>
            <a:picLocks noGrp="1"/>
          </p:cNvPicPr>
          <p:nvPr>
            <p:ph idx="1"/>
          </p:nvPr>
        </p:nvPicPr>
        <p:blipFill>
          <a:blip r:embed="rId2" cstate="print"/>
          <a:srcRect/>
          <a:stretch>
            <a:fillRect/>
          </a:stretch>
        </p:blipFill>
        <p:spPr bwMode="auto">
          <a:xfrm>
            <a:off x="1619672" y="908720"/>
            <a:ext cx="6120680" cy="3600400"/>
          </a:xfrm>
          <a:prstGeom prst="rect">
            <a:avLst/>
          </a:prstGeom>
          <a:noFill/>
          <a:ln w="9525">
            <a:noFill/>
            <a:miter lim="800000"/>
            <a:headEnd/>
            <a:tailEnd/>
          </a:ln>
        </p:spPr>
      </p:pic>
    </p:spTree>
  </p:cSld>
  <p:clrMapOvr>
    <a:masterClrMapping/>
  </p:clrMapOvr>
  <p:transition advClick="0" advTm="22141">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1556792"/>
            <a:ext cx="8183880" cy="2160240"/>
          </a:xfrm>
        </p:spPr>
        <p:txBody>
          <a:bodyPr>
            <a:normAutofit fontScale="90000"/>
          </a:bodyPr>
          <a:lstStyle/>
          <a:p>
            <a:r>
              <a:rPr lang="ru-RU" sz="1600" dirty="0" smtClean="0">
                <a:solidFill>
                  <a:srgbClr val="002060"/>
                </a:solidFill>
                <a:latin typeface="Times New Roman" pitchFamily="18" charset="0"/>
                <a:cs typeface="Times New Roman" pitchFamily="18" charset="0"/>
              </a:rPr>
              <a:t>В работе использованы материалы:</a:t>
            </a:r>
            <a:br>
              <a:rPr lang="ru-RU" sz="1600" dirty="0" smtClean="0">
                <a:solidFill>
                  <a:srgbClr val="002060"/>
                </a:solidFill>
                <a:latin typeface="Times New Roman" pitchFamily="18" charset="0"/>
                <a:cs typeface="Times New Roman" pitchFamily="18" charset="0"/>
              </a:rPr>
            </a:br>
            <a:r>
              <a:rPr lang="ru-RU" sz="1600" b="0" dirty="0" smtClean="0"/>
              <a:t/>
            </a:r>
            <a:br>
              <a:rPr lang="ru-RU" sz="1600" b="0" dirty="0" smtClean="0"/>
            </a:br>
            <a:r>
              <a:rPr lang="ru-RU" sz="1800" b="0" dirty="0" smtClean="0">
                <a:solidFill>
                  <a:srgbClr val="002060"/>
                </a:solidFill>
                <a:latin typeface="Times New Roman" pitchFamily="18" charset="0"/>
                <a:cs typeface="Times New Roman" pitchFamily="18" charset="0"/>
              </a:rPr>
              <a:t> –Астапенко Г.Д. Быт, обычаи, обряды и праздники донских казаков. XVII-XX вв.: Ростов н/Д: изд-во «Приазовскiй Край»,</a:t>
            </a:r>
            <a:br>
              <a:rPr lang="ru-RU" sz="1800" b="0" dirty="0" smtClean="0">
                <a:solidFill>
                  <a:srgbClr val="002060"/>
                </a:solidFill>
                <a:latin typeface="Times New Roman" pitchFamily="18" charset="0"/>
                <a:cs typeface="Times New Roman" pitchFamily="18" charset="0"/>
              </a:rPr>
            </a:br>
            <a:r>
              <a:rPr lang="ru-RU" sz="1800" b="0" dirty="0" smtClean="0">
                <a:solidFill>
                  <a:srgbClr val="002060"/>
                </a:solidFill>
                <a:latin typeface="Times New Roman" pitchFamily="18" charset="0"/>
                <a:cs typeface="Times New Roman" pitchFamily="18" charset="0"/>
              </a:rPr>
              <a:t> –Донской народный костюм: О создании сценического костюма на основе донской народной одежды. Ростов-на-Дону, Ростовское книжное издательство, </a:t>
            </a:r>
            <a:br>
              <a:rPr lang="ru-RU" sz="1800" b="0" dirty="0" smtClean="0">
                <a:solidFill>
                  <a:srgbClr val="002060"/>
                </a:solidFill>
                <a:latin typeface="Times New Roman" pitchFamily="18" charset="0"/>
                <a:cs typeface="Times New Roman" pitchFamily="18" charset="0"/>
              </a:rPr>
            </a:br>
            <a:r>
              <a:rPr lang="ru-RU" sz="1800" b="0" dirty="0" smtClean="0">
                <a:solidFill>
                  <a:srgbClr val="002060"/>
                </a:solidFill>
                <a:latin typeface="Times New Roman" pitchFamily="18" charset="0"/>
                <a:cs typeface="Times New Roman" pitchFamily="18" charset="0"/>
              </a:rPr>
              <a:t>- Михаил Джунько «Сказ о державном войске».-Ростов-на Дону,2015</a:t>
            </a:r>
            <a:br>
              <a:rPr lang="ru-RU" sz="1800" b="0" dirty="0" smtClean="0">
                <a:solidFill>
                  <a:srgbClr val="002060"/>
                </a:solidFill>
                <a:latin typeface="Times New Roman" pitchFamily="18" charset="0"/>
                <a:cs typeface="Times New Roman" pitchFamily="18" charset="0"/>
              </a:rPr>
            </a:br>
            <a:r>
              <a:rPr lang="ru-RU" sz="1800" b="0" dirty="0" smtClean="0">
                <a:solidFill>
                  <a:srgbClr val="002060"/>
                </a:solidFill>
                <a:latin typeface="Times New Roman" pitchFamily="18" charset="0"/>
                <a:cs typeface="Times New Roman" pitchFamily="18" charset="0"/>
              </a:rPr>
              <a:t/>
            </a:r>
            <a:br>
              <a:rPr lang="ru-RU" sz="1800" b="0" dirty="0" smtClean="0">
                <a:solidFill>
                  <a:srgbClr val="002060"/>
                </a:solidFill>
                <a:latin typeface="Times New Roman" pitchFamily="18" charset="0"/>
                <a:cs typeface="Times New Roman" pitchFamily="18" charset="0"/>
              </a:rPr>
            </a:br>
            <a:r>
              <a:rPr lang="ru-RU" sz="1800" b="0" dirty="0" smtClean="0">
                <a:solidFill>
                  <a:srgbClr val="002060"/>
                </a:solidFill>
                <a:latin typeface="Times New Roman" pitchFamily="18" charset="0"/>
                <a:cs typeface="Times New Roman" pitchFamily="18" charset="0"/>
              </a:rPr>
              <a:t>- История 4-го Кубанского казачьего кавалерийского корпуса, освобождавшего станицу Кущевскую и поселок Первомайский от фашистов. Л.К.Онуфриенко(учитель русского языка и литературы СОШ №7)</a:t>
            </a:r>
            <a:r>
              <a:rPr lang="ru-RU" sz="1800" b="0" dirty="0" smtClean="0"/>
              <a:t/>
            </a:r>
            <a:br>
              <a:rPr lang="ru-RU" sz="1800" b="0" dirty="0" smtClean="0"/>
            </a:br>
            <a:endParaRPr lang="ru-RU" sz="1800" b="0" dirty="0">
              <a:solidFill>
                <a:srgbClr val="002060"/>
              </a:solidFill>
              <a:latin typeface="Times New Roman" pitchFamily="18" charset="0"/>
              <a:cs typeface="Times New Roman" pitchFamily="18" charset="0"/>
            </a:endParaRPr>
          </a:p>
        </p:txBody>
      </p:sp>
    </p:spTree>
  </p:cSld>
  <p:clrMapOvr>
    <a:masterClrMapping/>
  </p:clrMapOvr>
  <p:transition advClick="0" advTm="22141">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501008"/>
            <a:ext cx="8183880" cy="2304256"/>
          </a:xfrm>
        </p:spPr>
        <p:txBody>
          <a:bodyPr>
            <a:normAutofit fontScale="90000"/>
          </a:bodyPr>
          <a:lstStyle/>
          <a:p>
            <a:r>
              <a:rPr lang="ru-RU" sz="1800" dirty="0" smtClean="0">
                <a:solidFill>
                  <a:srgbClr val="002060"/>
                </a:solidFill>
                <a:latin typeface="Times New Roman" pitchFamily="18" charset="0"/>
                <a:cs typeface="Times New Roman" pitchFamily="18" charset="0"/>
              </a:rPr>
              <a:t>Одна из комнат музея отведена под экспозицию «Казачья хата».В ней представлены предметы быта </a:t>
            </a:r>
            <a:r>
              <a:rPr lang="ru-RU" sz="1800" dirty="0" err="1" smtClean="0">
                <a:solidFill>
                  <a:srgbClr val="002060"/>
                </a:solidFill>
                <a:latin typeface="Times New Roman" pitchFamily="18" charset="0"/>
                <a:cs typeface="Times New Roman" pitchFamily="18" charset="0"/>
              </a:rPr>
              <a:t>казаков-линейцев</a:t>
            </a:r>
            <a:r>
              <a:rPr lang="ru-RU" sz="1800" dirty="0" smtClean="0">
                <a:solidFill>
                  <a:srgbClr val="002060"/>
                </a:solidFill>
                <a:latin typeface="Times New Roman" pitchFamily="18" charset="0"/>
                <a:cs typeface="Times New Roman" pitchFamily="18" charset="0"/>
              </a:rPr>
              <a:t>. Каждый экспонат уникален. Некоторым предметам около 100 лет.</a:t>
            </a:r>
            <a:br>
              <a:rPr lang="ru-RU" sz="1800" dirty="0" smtClean="0">
                <a:solidFill>
                  <a:srgbClr val="002060"/>
                </a:solidFill>
                <a:latin typeface="Times New Roman" pitchFamily="18" charset="0"/>
                <a:cs typeface="Times New Roman" pitchFamily="18" charset="0"/>
              </a:rPr>
            </a:br>
            <a:r>
              <a:rPr lang="ru-RU" sz="1800" dirty="0" smtClean="0">
                <a:solidFill>
                  <a:srgbClr val="002060"/>
                </a:solidFill>
                <a:latin typeface="Times New Roman" pitchFamily="18" charset="0"/>
                <a:cs typeface="Times New Roman" pitchFamily="18" charset="0"/>
              </a:rPr>
              <a:t>«Строили тебя на скорую руку, из всего, что ни есть: из самана, </a:t>
            </a:r>
            <a:r>
              <a:rPr lang="ru-RU" sz="1800" dirty="0" err="1" smtClean="0">
                <a:solidFill>
                  <a:srgbClr val="002060"/>
                </a:solidFill>
                <a:latin typeface="Times New Roman" pitchFamily="18" charset="0"/>
                <a:cs typeface="Times New Roman" pitchFamily="18" charset="0"/>
              </a:rPr>
              <a:t>шурлука</a:t>
            </a:r>
            <a:r>
              <a:rPr lang="ru-RU" sz="1800" dirty="0" smtClean="0">
                <a:solidFill>
                  <a:srgbClr val="002060"/>
                </a:solidFill>
                <a:latin typeface="Times New Roman" pitchFamily="18" charset="0"/>
                <a:cs typeface="Times New Roman" pitchFamily="18" charset="0"/>
              </a:rPr>
              <a:t>, набивали глиной, рубили из дуба; укрывали бурьяном, камышом, дранью. Под твои углы закладывали монеты, чтобы быть богатым; на пороги прибивали подковы, чтобы быть счастливым, петухами, рыбками, розами; в цвет васильков раскрашивали окна, чтобы радовали глаз. Строили тебя всей родней, всей улицей, всей станицей и повсюду к тебе каждый вхож, твои двери открытые каждому… »(И.Бойко. Гимн хате</a:t>
            </a:r>
            <a:r>
              <a:rPr lang="ru-RU" sz="1600" dirty="0" smtClean="0">
                <a:solidFill>
                  <a:srgbClr val="002060"/>
                </a:solidFill>
                <a:latin typeface="Times New Roman" pitchFamily="18" charset="0"/>
                <a:cs typeface="Times New Roman" pitchFamily="18" charset="0"/>
              </a:rPr>
              <a:t>)</a:t>
            </a:r>
            <a:endParaRPr lang="ru-RU" sz="1600" dirty="0">
              <a:solidFill>
                <a:srgbClr val="002060"/>
              </a:solidFill>
              <a:latin typeface="Times New Roman" pitchFamily="18" charset="0"/>
              <a:cs typeface="Times New Roman" pitchFamily="18" charset="0"/>
            </a:endParaRPr>
          </a:p>
        </p:txBody>
      </p:sp>
      <p:pic>
        <p:nvPicPr>
          <p:cNvPr id="5" name="Содержимое 4" descr="DSC_0023.JPG"/>
          <p:cNvPicPr>
            <a:picLocks noGrp="1" noChangeAspect="1"/>
          </p:cNvPicPr>
          <p:nvPr>
            <p:ph sz="half" idx="1"/>
          </p:nvPr>
        </p:nvPicPr>
        <p:blipFill>
          <a:blip r:embed="rId2" cstate="print"/>
          <a:stretch>
            <a:fillRect/>
          </a:stretch>
        </p:blipFill>
        <p:spPr>
          <a:xfrm>
            <a:off x="539552" y="836712"/>
            <a:ext cx="3932238" cy="2621492"/>
          </a:xfrm>
        </p:spPr>
      </p:pic>
      <p:pic>
        <p:nvPicPr>
          <p:cNvPr id="6" name="Содержимое 5" descr="DSC_0028.JPG"/>
          <p:cNvPicPr>
            <a:picLocks noGrp="1" noChangeAspect="1"/>
          </p:cNvPicPr>
          <p:nvPr>
            <p:ph sz="half" idx="2"/>
          </p:nvPr>
        </p:nvPicPr>
        <p:blipFill>
          <a:blip r:embed="rId3" cstate="print"/>
          <a:stretch>
            <a:fillRect/>
          </a:stretch>
        </p:blipFill>
        <p:spPr>
          <a:xfrm>
            <a:off x="4572000" y="836712"/>
            <a:ext cx="3930650" cy="2620433"/>
          </a:xfrm>
        </p:spPr>
      </p:pic>
    </p:spTree>
  </p:cSld>
  <p:clrMapOvr>
    <a:masterClrMapping/>
  </p:clrMapOvr>
  <p:transition advClick="0" advTm="22141">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221088"/>
            <a:ext cx="8183880" cy="1728192"/>
          </a:xfrm>
        </p:spPr>
        <p:txBody>
          <a:bodyPr>
            <a:noAutofit/>
          </a:bodyPr>
          <a:lstStyle/>
          <a:p>
            <a:r>
              <a:rPr lang="ru-RU" sz="1600" dirty="0" smtClean="0">
                <a:solidFill>
                  <a:srgbClr val="002060"/>
                </a:solidFill>
                <a:latin typeface="Times New Roman" pitchFamily="18" charset="0"/>
                <a:cs typeface="Times New Roman" pitchFamily="18" charset="0"/>
              </a:rPr>
              <a:t>Заглянем внутрь казачьей хаты. Самое главное это печь. Человек, который умел складывать печи пользовался большим уважением и почетом. Печь обогревала и кормила большие семьи. Русская печь отапливала жильё,  в ней готовили пищу, выпекали хлеб, варили квас, сушили продукты и одежду, лечили больных, раньше даже мылись. На печи можно было спать на лежанке. А  сколько сказок и разных историй рассказано ребятам на русской печке! Зимой в мороз даже кур под печкой держали. Печь была основой жизни</a:t>
            </a:r>
            <a:endParaRPr lang="ru-RU" sz="1600" dirty="0">
              <a:solidFill>
                <a:srgbClr val="002060"/>
              </a:solidFill>
            </a:endParaRPr>
          </a:p>
        </p:txBody>
      </p:sp>
      <p:pic>
        <p:nvPicPr>
          <p:cNvPr id="5" name="Содержимое 4" descr="DSC_0032.JPG"/>
          <p:cNvPicPr>
            <a:picLocks noGrp="1" noChangeAspect="1"/>
          </p:cNvPicPr>
          <p:nvPr>
            <p:ph sz="half" idx="1"/>
          </p:nvPr>
        </p:nvPicPr>
        <p:blipFill>
          <a:blip r:embed="rId2" cstate="print"/>
          <a:stretch>
            <a:fillRect/>
          </a:stretch>
        </p:blipFill>
        <p:spPr>
          <a:xfrm rot="-5400000">
            <a:off x="662167" y="1074138"/>
            <a:ext cx="3672408" cy="2621492"/>
          </a:xfrm>
        </p:spPr>
      </p:pic>
      <p:pic>
        <p:nvPicPr>
          <p:cNvPr id="6" name="Содержимое 5" descr="DSC_0035.JPG"/>
          <p:cNvPicPr>
            <a:picLocks noGrp="1" noChangeAspect="1"/>
          </p:cNvPicPr>
          <p:nvPr>
            <p:ph sz="half" idx="2"/>
          </p:nvPr>
        </p:nvPicPr>
        <p:blipFill>
          <a:blip r:embed="rId3" cstate="print"/>
          <a:stretch>
            <a:fillRect/>
          </a:stretch>
        </p:blipFill>
        <p:spPr>
          <a:xfrm rot="-5400000">
            <a:off x="4514070" y="1110671"/>
            <a:ext cx="3600400" cy="2620433"/>
          </a:xfrm>
        </p:spPr>
      </p:pic>
    </p:spTree>
  </p:cSld>
  <p:clrMapOvr>
    <a:masterClrMapping/>
  </p:clrMapOvr>
  <p:transition advClick="0" advTm="22141">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25144"/>
            <a:ext cx="8183880" cy="1224136"/>
          </a:xfrm>
        </p:spPr>
        <p:txBody>
          <a:bodyPr>
            <a:noAutofit/>
          </a:bodyPr>
          <a:lstStyle/>
          <a:p>
            <a:r>
              <a:rPr lang="ru-RU" sz="1600" dirty="0" smtClean="0">
                <a:solidFill>
                  <a:srgbClr val="002060"/>
                </a:solidFill>
                <a:latin typeface="Times New Roman" pitchFamily="18" charset="0"/>
                <a:cs typeface="Times New Roman" pitchFamily="18" charset="0"/>
              </a:rPr>
              <a:t>В музее представлены мужские и женские казачьи костюмы. Каждый элемент одежды казака мог рассказать много о его владельце, к примеру по тому как  завязывает казак башлык можно было судить о том ,чем он занимается. Если концы башлыка перекрещены на груди ,значит казак следует по делу, а если заброшены назад -казак на отдыхе.</a:t>
            </a:r>
            <a:endParaRPr lang="ru-RU" sz="1600" dirty="0">
              <a:solidFill>
                <a:srgbClr val="002060"/>
              </a:solidFill>
              <a:latin typeface="Times New Roman" pitchFamily="18" charset="0"/>
              <a:cs typeface="Times New Roman" pitchFamily="18" charset="0"/>
            </a:endParaRPr>
          </a:p>
        </p:txBody>
      </p:sp>
      <p:pic>
        <p:nvPicPr>
          <p:cNvPr id="5" name="Содержимое 4" descr="DSC_0043.JPG"/>
          <p:cNvPicPr>
            <a:picLocks noGrp="1" noChangeAspect="1"/>
          </p:cNvPicPr>
          <p:nvPr>
            <p:ph sz="half" idx="1"/>
          </p:nvPr>
        </p:nvPicPr>
        <p:blipFill>
          <a:blip r:embed="rId2" cstate="print"/>
          <a:stretch>
            <a:fillRect/>
          </a:stretch>
        </p:blipFill>
        <p:spPr>
          <a:xfrm rot="-5400000">
            <a:off x="569317" y="1359231"/>
            <a:ext cx="3822303" cy="2621492"/>
          </a:xfrm>
        </p:spPr>
      </p:pic>
      <p:pic>
        <p:nvPicPr>
          <p:cNvPr id="6" name="Содержимое 5" descr="DSC_0050.JPG"/>
          <p:cNvPicPr>
            <a:picLocks noGrp="1" noChangeAspect="1"/>
          </p:cNvPicPr>
          <p:nvPr>
            <p:ph sz="half" idx="2"/>
          </p:nvPr>
        </p:nvPicPr>
        <p:blipFill>
          <a:blip r:embed="rId3" cstate="print"/>
          <a:stretch>
            <a:fillRect/>
          </a:stretch>
        </p:blipFill>
        <p:spPr>
          <a:xfrm rot="-5400000">
            <a:off x="4846725" y="1324152"/>
            <a:ext cx="3749501" cy="2620433"/>
          </a:xfrm>
        </p:spPr>
      </p:pic>
    </p:spTree>
  </p:cSld>
  <p:clrMapOvr>
    <a:masterClrMapping/>
  </p:clrMapOvr>
  <p:transition advClick="0" advTm="22141">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797152"/>
            <a:ext cx="8183880" cy="936104"/>
          </a:xfrm>
        </p:spPr>
        <p:txBody>
          <a:bodyPr/>
          <a:lstStyle/>
          <a:p>
            <a:pPr algn="ctr"/>
            <a:r>
              <a:rPr lang="ru-RU" dirty="0" smtClean="0"/>
              <a:t>Красный угол</a:t>
            </a:r>
            <a:endParaRPr lang="ru-RU" dirty="0"/>
          </a:p>
        </p:txBody>
      </p:sp>
      <p:pic>
        <p:nvPicPr>
          <p:cNvPr id="5" name="Содержимое 4" descr="DSC_0045.JPG"/>
          <p:cNvPicPr>
            <a:picLocks noGrp="1" noChangeAspect="1"/>
          </p:cNvPicPr>
          <p:nvPr>
            <p:ph sz="half" idx="1"/>
          </p:nvPr>
        </p:nvPicPr>
        <p:blipFill>
          <a:blip r:embed="rId2" cstate="print"/>
          <a:stretch>
            <a:fillRect/>
          </a:stretch>
        </p:blipFill>
        <p:spPr>
          <a:xfrm rot="-5400000">
            <a:off x="580706" y="1347841"/>
            <a:ext cx="3932238" cy="2754205"/>
          </a:xfrm>
        </p:spPr>
      </p:pic>
      <p:sp>
        <p:nvSpPr>
          <p:cNvPr id="4" name="Содержимое 3"/>
          <p:cNvSpPr>
            <a:spLocks noGrp="1"/>
          </p:cNvSpPr>
          <p:nvPr>
            <p:ph sz="half" idx="2"/>
          </p:nvPr>
        </p:nvSpPr>
        <p:spPr/>
        <p:txBody>
          <a:bodyPr>
            <a:normAutofit/>
          </a:bodyPr>
          <a:lstStyle/>
          <a:p>
            <a:pPr>
              <a:buNone/>
            </a:pPr>
            <a:r>
              <a:rPr lang="ru-RU" sz="2800" b="1" dirty="0" smtClean="0">
                <a:solidFill>
                  <a:srgbClr val="002060"/>
                </a:solidFill>
                <a:latin typeface="Times New Roman" pitchFamily="18" charset="0"/>
                <a:cs typeface="Times New Roman" pitchFamily="18" charset="0"/>
              </a:rPr>
              <a:t>Центральным местом в хате был Красный угол («божница»).</a:t>
            </a:r>
          </a:p>
          <a:p>
            <a:pPr>
              <a:buNone/>
            </a:pPr>
            <a:r>
              <a:rPr lang="ru-RU" sz="2800" b="1" dirty="0" smtClean="0">
                <a:solidFill>
                  <a:srgbClr val="002060"/>
                </a:solidFill>
                <a:latin typeface="Times New Roman" pitchFamily="18" charset="0"/>
                <a:cs typeface="Times New Roman" pitchFamily="18" charset="0"/>
              </a:rPr>
              <a:t>«Божница» состояла из одной или нескольких икон, украшенных цветами и рушниками.</a:t>
            </a:r>
            <a:endParaRPr lang="ru-RU" sz="2800" b="1" dirty="0">
              <a:solidFill>
                <a:srgbClr val="002060"/>
              </a:solidFill>
              <a:latin typeface="Times New Roman" pitchFamily="18" charset="0"/>
              <a:cs typeface="Times New Roman" pitchFamily="18" charset="0"/>
            </a:endParaRPr>
          </a:p>
        </p:txBody>
      </p:sp>
    </p:spTree>
  </p:cSld>
  <p:clrMapOvr>
    <a:masterClrMapping/>
  </p:clrMapOvr>
  <p:transition advClick="0" advTm="22141">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600" dirty="0" smtClean="0">
                <a:solidFill>
                  <a:srgbClr val="002060"/>
                </a:solidFill>
                <a:latin typeface="Times New Roman" pitchFamily="18" charset="0"/>
                <a:cs typeface="Times New Roman" pitchFamily="18" charset="0"/>
              </a:rPr>
              <a:t>…На окраинах казачество являлось одним из главных насадителей и проводников русской культуры, русского языка, русской государственности, и в этом смысле историческая его роль неоспорима. И вольное, и служилое казачество с честью несло всегда службу России. В годины великих испытаний казачество в своём большинстве оставалось верным русской государственной идее и отстаивало русское государственное единство…(А.И.Куприн)</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pic>
        <p:nvPicPr>
          <p:cNvPr id="5" name="Содержимое 4" descr="DSC_0048.JPG"/>
          <p:cNvPicPr>
            <a:picLocks noGrp="1" noChangeAspect="1"/>
          </p:cNvPicPr>
          <p:nvPr>
            <p:ph sz="half" idx="1"/>
          </p:nvPr>
        </p:nvPicPr>
        <p:blipFill>
          <a:blip r:embed="rId2" cstate="print"/>
          <a:stretch>
            <a:fillRect/>
          </a:stretch>
        </p:blipFill>
        <p:spPr>
          <a:xfrm>
            <a:off x="514350" y="1414198"/>
            <a:ext cx="3932238" cy="2621492"/>
          </a:xfrm>
        </p:spPr>
      </p:pic>
      <p:pic>
        <p:nvPicPr>
          <p:cNvPr id="6" name="Содержимое 5" descr="DSC_0049.JPG"/>
          <p:cNvPicPr>
            <a:picLocks noGrp="1" noChangeAspect="1"/>
          </p:cNvPicPr>
          <p:nvPr>
            <p:ph sz="half" idx="2"/>
          </p:nvPr>
        </p:nvPicPr>
        <p:blipFill>
          <a:blip r:embed="rId3" cstate="print"/>
          <a:stretch>
            <a:fillRect/>
          </a:stretch>
        </p:blipFill>
        <p:spPr>
          <a:xfrm>
            <a:off x="4756150" y="1414727"/>
            <a:ext cx="3930650" cy="2620433"/>
          </a:xfrm>
        </p:spPr>
      </p:pic>
    </p:spTree>
  </p:cSld>
  <p:clrMapOvr>
    <a:masterClrMapping/>
  </p:clrMapOvr>
  <p:transition advClick="0" advTm="22141">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437112"/>
            <a:ext cx="8183880" cy="1368152"/>
          </a:xfrm>
        </p:spPr>
        <p:txBody>
          <a:bodyPr>
            <a:noAutofit/>
          </a:bodyPr>
          <a:lstStyle/>
          <a:p>
            <a:r>
              <a:rPr lang="ru-RU" sz="1600" dirty="0" smtClean="0">
                <a:solidFill>
                  <a:srgbClr val="002060"/>
                </a:solidFill>
                <a:latin typeface="Times New Roman" pitchFamily="18" charset="0"/>
                <a:cs typeface="Times New Roman" pitchFamily="18" charset="0"/>
              </a:rPr>
              <a:t>Во второй комнате музея представлены тематические выставки и проекты. Младшие школьники, под руководством </a:t>
            </a:r>
            <a:r>
              <a:rPr lang="ru-RU" sz="1600" dirty="0" err="1" smtClean="0">
                <a:solidFill>
                  <a:srgbClr val="002060"/>
                </a:solidFill>
                <a:latin typeface="Times New Roman" pitchFamily="18" charset="0"/>
                <a:cs typeface="Times New Roman" pitchFamily="18" charset="0"/>
              </a:rPr>
              <a:t>Е.Н.Поступаевой</a:t>
            </a:r>
            <a:r>
              <a:rPr lang="ru-RU" sz="1600" dirty="0" smtClean="0">
                <a:solidFill>
                  <a:srgbClr val="002060"/>
                </a:solidFill>
                <a:latin typeface="Times New Roman" pitchFamily="18" charset="0"/>
                <a:cs typeface="Times New Roman" pitchFamily="18" charset="0"/>
              </a:rPr>
              <a:t>, изготовили проект «Казачий дворик».</a:t>
            </a:r>
            <a:br>
              <a:rPr lang="ru-RU" sz="1600" dirty="0" smtClean="0">
                <a:solidFill>
                  <a:srgbClr val="002060"/>
                </a:solidFill>
                <a:latin typeface="Times New Roman" pitchFamily="18" charset="0"/>
                <a:cs typeface="Times New Roman" pitchFamily="18" charset="0"/>
              </a:rPr>
            </a:br>
            <a:r>
              <a:rPr lang="ru-RU" sz="1600" dirty="0" smtClean="0">
                <a:solidFill>
                  <a:srgbClr val="002060"/>
                </a:solidFill>
                <a:latin typeface="Times New Roman" pitchFamily="18" charset="0"/>
                <a:cs typeface="Times New Roman" pitchFamily="18" charset="0"/>
              </a:rPr>
              <a:t>В нем мы можем увидеть весь казачий двор в миниатюре.</a:t>
            </a:r>
            <a:br>
              <a:rPr lang="ru-RU" sz="1600" dirty="0" smtClean="0">
                <a:solidFill>
                  <a:srgbClr val="002060"/>
                </a:solidFill>
                <a:latin typeface="Times New Roman" pitchFamily="18" charset="0"/>
                <a:cs typeface="Times New Roman" pitchFamily="18" charset="0"/>
              </a:rPr>
            </a:br>
            <a:endParaRPr lang="ru-RU" sz="1600" dirty="0">
              <a:solidFill>
                <a:srgbClr val="002060"/>
              </a:solidFill>
              <a:latin typeface="Times New Roman" pitchFamily="18" charset="0"/>
              <a:cs typeface="Times New Roman" pitchFamily="18" charset="0"/>
            </a:endParaRPr>
          </a:p>
        </p:txBody>
      </p:sp>
      <p:pic>
        <p:nvPicPr>
          <p:cNvPr id="4" name="Содержимое 3" descr="DSC_0057.JPG"/>
          <p:cNvPicPr preferRelativeResize="0">
            <a:picLocks noGrp="1" noChangeAspect="1"/>
          </p:cNvPicPr>
          <p:nvPr>
            <p:ph idx="1"/>
          </p:nvPr>
        </p:nvPicPr>
        <p:blipFill>
          <a:blip r:embed="rId2" cstate="print"/>
          <a:stretch>
            <a:fillRect/>
          </a:stretch>
        </p:blipFill>
        <p:spPr>
          <a:xfrm>
            <a:off x="1836373" y="764704"/>
            <a:ext cx="5422530" cy="3562236"/>
          </a:xfrm>
        </p:spPr>
      </p:pic>
    </p:spTree>
  </p:cSld>
  <p:clrMapOvr>
    <a:masterClrMapping/>
  </p:clrMapOvr>
  <p:transition advClick="0" advTm="22141">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869160"/>
            <a:ext cx="8183880" cy="1165880"/>
          </a:xfrm>
        </p:spPr>
        <p:txBody>
          <a:bodyPr>
            <a:normAutofit fontScale="90000"/>
          </a:bodyPr>
          <a:lstStyle/>
          <a:p>
            <a:r>
              <a:rPr lang="ru-RU" dirty="0" smtClean="0">
                <a:solidFill>
                  <a:srgbClr val="002060"/>
                </a:solidFill>
                <a:latin typeface="Times New Roman" pitchFamily="18" charset="0"/>
                <a:cs typeface="Times New Roman" pitchFamily="18" charset="0"/>
              </a:rPr>
              <a:t> </a:t>
            </a:r>
            <a:r>
              <a:rPr lang="ru-RU" sz="1800" dirty="0" smtClean="0">
                <a:solidFill>
                  <a:srgbClr val="002060"/>
                </a:solidFill>
                <a:latin typeface="Times New Roman" pitchFamily="18" charset="0"/>
                <a:cs typeface="Times New Roman" pitchFamily="18" charset="0"/>
              </a:rPr>
              <a:t>Все подворья казаков огорожены заборами, которые называются "Плетни" – от слова плести. Очень часто казаки сами плели эти заборы, дабы избежать шкоды животных. Их плели из лозы, которую заготавливали ранней весной. Заборы могли быть каменными – из ракушечника, песчаника.</a:t>
            </a:r>
            <a:endParaRPr lang="ru-RU" sz="1800" dirty="0"/>
          </a:p>
        </p:txBody>
      </p:sp>
      <p:pic>
        <p:nvPicPr>
          <p:cNvPr id="4" name="Содержимое 3" descr="DSC_0058.JPG"/>
          <p:cNvPicPr>
            <a:picLocks noGrp="1" noChangeAspect="1"/>
          </p:cNvPicPr>
          <p:nvPr>
            <p:ph idx="1"/>
          </p:nvPr>
        </p:nvPicPr>
        <p:blipFill>
          <a:blip r:embed="rId2" cstate="print"/>
          <a:stretch>
            <a:fillRect/>
          </a:stretch>
        </p:blipFill>
        <p:spPr>
          <a:xfrm>
            <a:off x="1454150" y="530225"/>
            <a:ext cx="6281738" cy="4187825"/>
          </a:xfrm>
        </p:spPr>
      </p:pic>
    </p:spTree>
  </p:cSld>
  <p:clrMapOvr>
    <a:masterClrMapping/>
  </p:clrMapOvr>
  <p:transition advClick="0" advTm="22141">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754</TotalTime>
  <Words>726</Words>
  <Application>Microsoft Office PowerPoint</Application>
  <PresentationFormat>Экран (4:3)</PresentationFormat>
  <Paragraphs>32</Paragraphs>
  <Slides>20</Slides>
  <Notes>0</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Times New Roman</vt:lpstr>
      <vt:lpstr>Verdana</vt:lpstr>
      <vt:lpstr>Wingdings 2</vt:lpstr>
      <vt:lpstr>Аспект</vt:lpstr>
      <vt:lpstr>  Музейная педагогика как средство воспитания во внеурочной деятельности  </vt:lpstr>
      <vt:lpstr>Музей «Истоки»,МБОУ СОШ №7,открыт в 2006 году. Экспозиционное пространство-3 комнаты. В фондах музея документальные и информационные материалы, повествующие об истории поселка Первомайского и школы №7, Кущевского района.</vt:lpstr>
      <vt:lpstr>Одна из комнат музея отведена под экспозицию «Казачья хата».В ней представлены предметы быта казаков-линейцев. Каждый экспонат уникален. Некоторым предметам около 100 лет. «Строили тебя на скорую руку, из всего, что ни есть: из самана, шурлука, набивали глиной, рубили из дуба; укрывали бурьяном, камышом, дранью. Под твои углы закладывали монеты, чтобы быть богатым; на пороги прибивали подковы, чтобы быть счастливым, петухами, рыбками, розами; в цвет васильков раскрашивали окна, чтобы радовали глаз. Строили тебя всей родней, всей улицей, всей станицей и повсюду к тебе каждый вхож, твои двери открытые каждому… »(И.Бойко. Гимн хате)</vt:lpstr>
      <vt:lpstr>Заглянем внутрь казачьей хаты. Самое главное это печь. Человек, который умел складывать печи пользовался большим уважением и почетом. Печь обогревала и кормила большие семьи. Русская печь отапливала жильё,  в ней готовили пищу, выпекали хлеб, варили квас, сушили продукты и одежду, лечили больных, раньше даже мылись. На печи можно было спать на лежанке. А  сколько сказок и разных историй рассказано ребятам на русской печке! Зимой в мороз даже кур под печкой держали. Печь была основой жизни</vt:lpstr>
      <vt:lpstr>В музее представлены мужские и женские казачьи костюмы. Каждый элемент одежды казака мог рассказать много о его владельце, к примеру по тому как  завязывает казак башлык можно было судить о том ,чем он занимается. Если концы башлыка перекрещены на груди ,значит казак следует по делу, а если заброшены назад -казак на отдыхе.</vt:lpstr>
      <vt:lpstr>Красный угол</vt:lpstr>
      <vt:lpstr>…На окраинах казачество являлось одним из главных насадителей и проводников русской культуры, русского языка, русской государственности, и в этом смысле историческая его роль неоспорима. И вольное, и служилое казачество с честью несло всегда службу России. В годины великих испытаний казачество в своём большинстве оставалось верным русской государственной идее и отстаивало русское государственное единство…(А.И.Куприн) </vt:lpstr>
      <vt:lpstr>Во второй комнате музея представлены тематические выставки и проекты. Младшие школьники, под руководством Е.Н.Поступаевой, изготовили проект «Казачий дворик». В нем мы можем увидеть весь казачий двор в миниатюре. </vt:lpstr>
      <vt:lpstr> Все подворья казаков огорожены заборами, которые называются "Плетни" – от слова плести. Очень часто казаки сами плели эти заборы, дабы избежать шкоды животных. Их плели из лозы, которую заготавливали ранней весной. Заборы могли быть каменными – из ракушечника, песчаника.</vt:lpstr>
      <vt:lpstr>Пой, балалайка, жар отдавай-ка Русского сердца радость-печаль. Пой, балалайка, нас согревай-ка, Русское сердце всем передай!</vt:lpstr>
      <vt:lpstr>Стенд «Структура казачьего войска»</vt:lpstr>
      <vt:lpstr>«Сам факт возрождения казачества говорит нам о действии благодати Божией в  человеческой истории…. Именно в казачестве преемственно сохранялись патриотизм, глубокая воцерковленность, жертвенная готовность защищать наши ценности  Святейший Патриарх Московский и всея Руси Кирилл</vt:lpstr>
      <vt:lpstr>В экспозиции «Наши  земляки-защитники Родины» представлены  материалы о ветеранах Великой Отечественной  войны 1941-1945 г. На фотографиях мы видим  ветеранов на встречах со школьниками. Ребята из краеведческого кружка «Поиск» собирали информацию об участниках войны, записывали воспоминания о боевых действиях, о суровых испытаниях и лишениях.</vt:lpstr>
      <vt:lpstr>Очень ценными являются альбомы, созданные выпускницей нашей школы Эммой Гавриловой о встречах ветеранов 4-го Гвардейского Казачьего Кавалерийского корпуса. </vt:lpstr>
      <vt:lpstr>Презентация PowerPoint</vt:lpstr>
      <vt:lpstr>Третья комната музея называется «Комната боевой и трудовой Славы». В ней представлены материалы о  героях ВОв среди которых были и учителя нашей школы. Информация на стендах расскажет нам о славном боевом пути 4 ГККК.В архивах  хранится  большое количество детских работ, которые  собирали материалы о замечательных людях нашего поселка. Многие работы были представлены на краевых конкурсах. Значение музея «Истоки» высоко оценил Влади́мир Проко́фьевич Гро́мов — казачий генерал, войсковой атаман Кубанского казачьего войска (1990—2008 гг.), заместитель губернатора Краснодарского края</vt:lpstr>
      <vt:lpstr>Большое экспозиционное пространство занято информацией о нашей школе. Школьники могут узнать  о первых учителях и директорах школы.  Как правило ,интерес вызывают , созданные учениками разных лет альбомы о жизни классных коллективов. В них фотографии ,на которых запечатлены фрагменты уроков, работы производственной бригады, спортивные достижения.</vt:lpstr>
      <vt:lpstr>В музее принимают в казачество, проводят уроки мужества, викторины по истории края. Представители казачества часто бывают в гостях у наших школьников.  ( На фото: Атаман Ейского казачьего отдела П.А.Лях рассказывает учащимся о роли казачества на современном этапе развития Кубани; Атаман Кубанского войска В.П.Громов в гостях в музее «Истоки» СОШ №7)</vt:lpstr>
      <vt:lpstr>Уникальным является альбом, в котором сохранились фотографии отличников многих лет. Одна из выставочных витрин посвящена студии «Комп». Руководителем студии является заслуженный учитель Кубани Смирнов Р.В. Работы его студийцев не раз становились победителями престижных конкурсов детской анимации. Мультфильмы  «Сварливая жена», «Сестра»  рассказывают о самобытности казачества .</vt:lpstr>
      <vt:lpstr>В работе использованы материалы:   –Астапенко Г.Д. Быт, обычаи, обряды и праздники донских казаков. XVII-XX вв.: Ростов н/Д: изд-во «Приазовскiй Край»,  –Донской народный костюм: О создании сценического костюма на основе донской народной одежды. Ростов-на-Дону, Ростовское книжное издательство,  - Михаил Джунько «Сказ о державном войске».-Ростов-на Дону,2015  - История 4-го Кубанского казачьего кавалерийского корпуса, освобождавшего станицу Кущевскую и поселок Первомайский от фашистов. Л.К.Онуфриенко(учитель русского языка и литературы СОШ №7)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Lenovo</cp:lastModifiedBy>
  <cp:revision>43</cp:revision>
  <dcterms:created xsi:type="dcterms:W3CDTF">2017-02-09T06:06:31Z</dcterms:created>
  <dcterms:modified xsi:type="dcterms:W3CDTF">2021-09-27T18:02:01Z</dcterms:modified>
</cp:coreProperties>
</file>